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eg" ContentType="video/m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0" r:id="rId6"/>
    <p:sldId id="284" r:id="rId7"/>
    <p:sldId id="260" r:id="rId8"/>
    <p:sldId id="275" r:id="rId9"/>
    <p:sldId id="277" r:id="rId10"/>
    <p:sldId id="279" r:id="rId11"/>
    <p:sldId id="281" r:id="rId12"/>
    <p:sldId id="288" r:id="rId13"/>
    <p:sldId id="271" r:id="rId14"/>
    <p:sldId id="282" r:id="rId15"/>
    <p:sldId id="286" r:id="rId16"/>
    <p:sldId id="289" r:id="rId17"/>
    <p:sldId id="287" r:id="rId18"/>
    <p:sldId id="278" r:id="rId19"/>
    <p:sldId id="285" r:id="rId20"/>
    <p:sldId id="272" r:id="rId21"/>
    <p:sldId id="273" r:id="rId22"/>
    <p:sldId id="264" r:id="rId23"/>
    <p:sldId id="270" r:id="rId24"/>
    <p:sldId id="290" r:id="rId2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7432" autoAdjust="0"/>
  </p:normalViewPr>
  <p:slideViewPr>
    <p:cSldViewPr snapToGrid="0" showGuides="1">
      <p:cViewPr>
        <p:scale>
          <a:sx n="150" d="100"/>
          <a:sy n="150" d="100"/>
        </p:scale>
        <p:origin x="630" y="38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296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ED16C6-DC6D-473A-B4BE-63D00E72A359}" type="datetime1">
              <a:rPr lang="de-DE" smtClean="0"/>
              <a:t>22.06.2022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27E7B-5741-4ED5-9CBC-3CC0E95D8C87}" type="datetime1">
              <a:rPr lang="de-DE" smtClean="0"/>
              <a:pPr/>
              <a:t>22.06.2022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5458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9120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673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225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912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935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066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9621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704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394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550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76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968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71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589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3079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22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winkliges Dreieck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 title="Titel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Untertitel 2" title="Untertitel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UNTERTITEL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winkliges Dreieck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 title="Titel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Untertitel 2" title="Untertitel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winkliges Dreieck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7" name="Parallelogram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el 1" title="Titel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101" name="Textplatzhalter 2" title="Untertitel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er Streifen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36" name="Parallelogram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7" name="Titel 1" title="Titel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 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Formatvorlagen des Textmasters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er Streifen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36" name="Parallelogram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7" name="Titel 1" title="Titel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 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Formatvorlagen des Textmasters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Formatvorlagen des Textmasters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er Streifen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36" name="Parallelogram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7" name="Titel 1" title="Titel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 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de-DE" noProof="0"/>
              <a:t>Formatvorlagen des Textmasters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Formatvorlagen des Textmasters bearbeiten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Formatvorlagen des Textmasters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Formatvorlagen des Textmasters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winkliges Dreieck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 title="Titel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Formatvorlagen des Textmasters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Formatvorlagen des Textmasters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winkliges Dreieck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 title="Titel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Formatvorlagen des Textmasters bearbeiten</a:t>
            </a:r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er Streifen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30" name="Parallelogram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er Streifen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31" name="Parallelogram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de-DE" noProof="0" dirty="0"/>
          </a:p>
        </p:txBody>
      </p:sp>
      <p:sp>
        <p:nvSpPr>
          <p:cNvPr id="33" name="Titel 1" title="Titel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winkliges Dreieck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7" name="Parallelogram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el 1" title="Titel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101" name="Textplatzhalter 2" title="Untertitel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406" y1="40314" x2="203" y2="3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3834" y="827503"/>
            <a:ext cx="4696480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 title="Aufzählungszeichen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Formatvorlagen des Textmasters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4" name="Rechtwinkliges Dreieck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5" name="Parallelogram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 title="Untertitel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 dirty="0"/>
              <a:t>UNTERTITELFORMAT DURCH KLICKEN BEARBEITEN</a:t>
            </a:r>
          </a:p>
        </p:txBody>
      </p:sp>
      <p:sp>
        <p:nvSpPr>
          <p:cNvPr id="2" name="Titel 1" title="Titel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Zum Bearbeiten klicken </a:t>
            </a:r>
            <a:br>
              <a:rPr lang="de-DE" noProof="0" dirty="0"/>
            </a:br>
            <a:r>
              <a:rPr lang="de-DE" noProof="0" dirty="0"/>
              <a:t>Titelmasterformat 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winkliges Dreieck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3" name="Inhaltsplatzhalter 2" title="Aufzählungszeichen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 noProof="0"/>
              <a:t>Formatvorlagen des Textmasters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5" name="Parallelogram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 title="Untertitel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 dirty="0"/>
              <a:t>UNTERTITELFORMAT DURCH KLICKEN BEARBEITEN</a:t>
            </a:r>
          </a:p>
        </p:txBody>
      </p:sp>
      <p:sp>
        <p:nvSpPr>
          <p:cNvPr id="19" name="Titel 1" title="Titel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Zum Bearbeiten klicken </a:t>
            </a:r>
            <a:br>
              <a:rPr lang="de-DE" noProof="0" dirty="0"/>
            </a:br>
            <a:r>
              <a:rPr lang="de-DE" noProof="0" dirty="0"/>
              <a:t>Titelmasterformat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er Streifen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Formatvorlagen des Textmasters bearbeiten</a:t>
            </a:r>
          </a:p>
        </p:txBody>
      </p:sp>
      <p:sp>
        <p:nvSpPr>
          <p:cNvPr id="18" name="Inhaltsplatzhalter 3" title="Aufzählungszeichen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de-DE" noProof="0"/>
              <a:t>Formatvorlagen des Textmasters bearbeiten</a:t>
            </a:r>
          </a:p>
          <a:p>
            <a:pPr lvl="1" rtl="0">
              <a:buClr>
                <a:schemeClr val="accent2"/>
              </a:buClr>
            </a:pPr>
            <a:r>
              <a:rPr lang="de-DE" noProof="0"/>
              <a:t>Zweite Ebene</a:t>
            </a:r>
          </a:p>
          <a:p>
            <a:pPr lvl="2" rtl="0">
              <a:buClr>
                <a:schemeClr val="accent2"/>
              </a:buClr>
            </a:pPr>
            <a:r>
              <a:rPr lang="de-DE" noProof="0"/>
              <a:t>Dritte Ebene</a:t>
            </a:r>
          </a:p>
          <a:p>
            <a:pPr lvl="3" rtl="0">
              <a:buClr>
                <a:schemeClr val="accent2"/>
              </a:buClr>
            </a:pPr>
            <a:r>
              <a:rPr lang="de-DE" noProof="0"/>
              <a:t>Vierte Ebene</a:t>
            </a:r>
          </a:p>
          <a:p>
            <a:pPr lvl="4" rtl="0">
              <a:buClr>
                <a:schemeClr val="accent2"/>
              </a:buClr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Formatvorlagen des Textmasters bearbeiten</a:t>
            </a:r>
          </a:p>
        </p:txBody>
      </p:sp>
      <p:sp>
        <p:nvSpPr>
          <p:cNvPr id="20" name="Inhaltsplatzhalter 5" title="Aufzählungszeichen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de-DE" noProof="0"/>
              <a:t>Formatvorlagen des Textmasters bearbeiten</a:t>
            </a:r>
          </a:p>
          <a:p>
            <a:pPr lvl="1" rtl="0">
              <a:buClr>
                <a:schemeClr val="accent2"/>
              </a:buClr>
            </a:pPr>
            <a:r>
              <a:rPr lang="de-DE" noProof="0"/>
              <a:t>Zweite Ebene</a:t>
            </a:r>
          </a:p>
          <a:p>
            <a:pPr lvl="2" rtl="0">
              <a:buClr>
                <a:schemeClr val="accent2"/>
              </a:buClr>
            </a:pPr>
            <a:r>
              <a:rPr lang="de-DE" noProof="0"/>
              <a:t>Dritte Ebene</a:t>
            </a:r>
          </a:p>
          <a:p>
            <a:pPr lvl="3" rtl="0">
              <a:buClr>
                <a:schemeClr val="accent2"/>
              </a:buClr>
            </a:pPr>
            <a:r>
              <a:rPr lang="de-DE" noProof="0"/>
              <a:t>Vierte Ebene</a:t>
            </a:r>
          </a:p>
          <a:p>
            <a:pPr lvl="4" rtl="0">
              <a:buClr>
                <a:schemeClr val="accent2"/>
              </a:buClr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4" name="Textplatzhalter 4" title="Untertitel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 dirty="0"/>
              <a:t>UNTERTITELFORMAT DURCH KLICKEN BEARBEITEN</a:t>
            </a:r>
          </a:p>
        </p:txBody>
      </p:sp>
      <p:sp>
        <p:nvSpPr>
          <p:cNvPr id="36" name="Parallelogram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de-DE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7" name="Titel 1" title="Titel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er Streifen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33" name="Parallelogram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de-DE" noProof="0" dirty="0"/>
          </a:p>
        </p:txBody>
      </p:sp>
      <p:sp>
        <p:nvSpPr>
          <p:cNvPr id="34" name="Textplatzhalter 4" title="Untertitel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 dirty="0"/>
              <a:t>UNTERTITELFORMAT DURCH KLICKEN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7" name="Titel 1" title="Titel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 dirty="0"/>
              <a:t>Hier Text einfügen</a:t>
            </a:r>
          </a:p>
        </p:txBody>
      </p:sp>
      <p:sp>
        <p:nvSpPr>
          <p:cNvPr id="20" name="Diagrammplatzhalter 2" title="Diagramm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ellenplatzhalter 11" title="Tabel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Tabelle durch Klicken auf Symbol hinzufügen</a:t>
            </a:r>
            <a:endParaRPr lang="de-DE" noProof="0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er Streifen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36" name="Parallelogram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sp>
        <p:nvSpPr>
          <p:cNvPr id="37" name="Textplatzhalter 4" title="Untertitel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 dirty="0"/>
              <a:t>UNTERTITELFORMAT DURCH KLICKEN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7" name="Titel 1" title="Titel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winkliges Dreieck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5" name="Bildplatzhalter 31" title="Bild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 dirty="0"/>
              <a:t>Hier Bild einfügen oder ablegen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 title="Titel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 dirty="0"/>
              <a:t>Hier Beschriftung einfügen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de-DE" noProof="0" dirty="0"/>
              <a:t>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de-DE" noProof="0" dirty="0"/>
              <a:t>Telefonnummer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de-DE" noProof="0" dirty="0"/>
              <a:t>E-Mail </a:t>
            </a:r>
          </a:p>
        </p:txBody>
      </p:sp>
      <p:sp>
        <p:nvSpPr>
          <p:cNvPr id="13" name="Textplatzhalt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de-DE" noProof="0" dirty="0"/>
              <a:t>Firmenwebsite</a:t>
            </a:r>
          </a:p>
        </p:txBody>
      </p:sp>
      <p:sp>
        <p:nvSpPr>
          <p:cNvPr id="14" name="Form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de-DE" noProof="0" dirty="0"/>
          </a:p>
        </p:txBody>
      </p:sp>
      <p:sp>
        <p:nvSpPr>
          <p:cNvPr id="15" name="Form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de-DE" noProof="0" dirty="0"/>
          </a:p>
        </p:txBody>
      </p:sp>
      <p:sp>
        <p:nvSpPr>
          <p:cNvPr id="19" name="Form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de-DE" noProof="0" dirty="0"/>
          </a:p>
        </p:txBody>
      </p:sp>
      <p:sp>
        <p:nvSpPr>
          <p:cNvPr id="20" name="Form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de-DE" noProof="0" dirty="0"/>
          </a:p>
        </p:txBody>
      </p:sp>
      <p:sp>
        <p:nvSpPr>
          <p:cNvPr id="21" name="Rechtwinkliges Dreieck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 title="Titel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Bildplatzhalt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n-US" noProof="0" dirty="0" err="1"/>
              <a:t>Fußzeile</a:t>
            </a:r>
            <a:r>
              <a:rPr lang="en-US" noProof="0" dirty="0"/>
              <a:t>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n-US" noProof="0" smtClean="0"/>
              <a:pPr rtl="0"/>
              <a:t>‹Nr.›</a:t>
            </a:fld>
            <a:endParaRPr lang="en-US" noProof="0" dirty="0"/>
          </a:p>
        </p:txBody>
      </p:sp>
      <p:sp>
        <p:nvSpPr>
          <p:cNvPr id="9" name="Titelplatzhalt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microsoft.com/office/2007/relationships/hdphoto" Target="../media/hdphoto6.wdp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microsoft.com/office/2007/relationships/media" Target="../media/media10.mp3"/><Relationship Id="rId7" Type="http://schemas.openxmlformats.org/officeDocument/2006/relationships/image" Target="../media/image40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9.xml"/><Relationship Id="rId4" Type="http://schemas.openxmlformats.org/officeDocument/2006/relationships/audio" Target="../media/media10.mp3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office.com/de-DE/article/edit-a-presentation-ff353d37-742a-4aa8-8bdd-6b1f488127a2?ui=de-DE&amp;rs=de-DE&amp;ad=DE" TargetMode="External"/><Relationship Id="rId3" Type="http://schemas.openxmlformats.org/officeDocument/2006/relationships/slideLayout" Target="../slideLayouts/slideLayout18.xml"/><Relationship Id="rId7" Type="http://schemas.microsoft.com/office/2007/relationships/hdphoto" Target="../media/hdphoto7.wdp"/><Relationship Id="rId12" Type="http://schemas.openxmlformats.org/officeDocument/2006/relationships/hyperlink" Target="https://theculturetrip.com/north-america/usa/california/articles/10-films-that-capture-californias-soul/" TargetMode="External"/><Relationship Id="rId2" Type="http://schemas.openxmlformats.org/officeDocument/2006/relationships/video" Target="../media/media11.mpeg"/><Relationship Id="rId1" Type="http://schemas.microsoft.com/office/2007/relationships/media" Target="../media/media11.mpeg"/><Relationship Id="rId6" Type="http://schemas.openxmlformats.org/officeDocument/2006/relationships/image" Target="../media/image43.png"/><Relationship Id="rId11" Type="http://schemas.openxmlformats.org/officeDocument/2006/relationships/hyperlink" Target="https://genius.com/" TargetMode="External"/><Relationship Id="rId5" Type="http://schemas.openxmlformats.org/officeDocument/2006/relationships/image" Target="../media/image42.png"/><Relationship Id="rId10" Type="http://schemas.openxmlformats.org/officeDocument/2006/relationships/hyperlink" Target="https://thumbor.forbes.com/thumbor/fit-in/900x510/https:/www.forbes.com/advisor/de/wp-content/uploads/2022/05/gold-ingots-2021-08-29-05-54-54-utc-Cropped.jpg" TargetMode="External"/><Relationship Id="rId4" Type="http://schemas.openxmlformats.org/officeDocument/2006/relationships/notesSlide" Target="../notesSlides/notesSlide16.xml"/><Relationship Id="rId9" Type="http://schemas.openxmlformats.org/officeDocument/2006/relationships/hyperlink" Target="https://wordpress.clarku.edu/musc210-hhp/hip-hop-culture-politics-exploring-the-narrative-and-power-of-rap-lyrics/fuck-tha-police-n-w-a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ebp"/><Relationship Id="rId3" Type="http://schemas.openxmlformats.org/officeDocument/2006/relationships/image" Target="../media/image44.jpg"/><Relationship Id="rId7" Type="http://schemas.microsoft.com/office/2007/relationships/hdphoto" Target="../media/hdphoto9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microsoft.com/office/2007/relationships/hdphoto" Target="../media/hdphoto8.wdp"/><Relationship Id="rId10" Type="http://schemas.openxmlformats.org/officeDocument/2006/relationships/image" Target="../media/image49.jpg"/><Relationship Id="rId4" Type="http://schemas.openxmlformats.org/officeDocument/2006/relationships/image" Target="../media/image45.png"/><Relationship Id="rId9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8.png"/><Relationship Id="rId1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2C7946B-418B-8701-58C6-77CEDCFF26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1" t="17005" r="-1771" b="4204"/>
          <a:stretch/>
        </p:blipFill>
        <p:spPr>
          <a:xfrm>
            <a:off x="-444499" y="944605"/>
            <a:ext cx="8083550" cy="42460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90A8FB-2204-FCBD-6AEA-1FE261D74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406" y1="40314" x2="203" y2="3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823" y="893042"/>
            <a:ext cx="4696480" cy="54585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California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7532" y="6544732"/>
            <a:ext cx="2294467" cy="313267"/>
          </a:xfrm>
        </p:spPr>
        <p:txBody>
          <a:bodyPr rtlCol="0"/>
          <a:lstStyle/>
          <a:p>
            <a:pPr rtl="0"/>
            <a:r>
              <a:rPr lang="de-DE" sz="1800" spc="0" dirty="0"/>
              <a:t>Tim, Felix, Lars, Philipp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2350497" y="2434499"/>
            <a:ext cx="2080172" cy="2412998"/>
            <a:chOff x="2846115" y="2222501"/>
            <a:chExt cx="2080172" cy="2412998"/>
          </a:xfrm>
        </p:grpSpPr>
        <p:sp>
          <p:nvSpPr>
            <p:cNvPr id="18" name="Sechseck 17" descr="Einfarbiges dunkles Sechseck in der Bildmitte als Akzent">
              <a:extLst>
                <a:ext uri="{FF2B5EF4-FFF2-40B4-BE49-F238E27FC236}">
                  <a16:creationId xmlns:a16="http://schemas.microsoft.com/office/drawing/2014/main" id="{0E6B042D-E9CB-40E0-AAE9-6AD11F53E044}"/>
                </a:ext>
              </a:extLst>
            </p:cNvPr>
            <p:cNvSpPr/>
            <p:nvPr/>
          </p:nvSpPr>
          <p:spPr>
            <a:xfrm rot="16200000">
              <a:off x="2679702" y="2388914"/>
              <a:ext cx="2412998" cy="2080172"/>
            </a:xfrm>
            <a:prstGeom prst="hexagon">
              <a:avLst/>
            </a:prstGeom>
            <a:solidFill>
              <a:srgbClr val="001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19" name="Gruppieren 18" descr="Informationsgruppe mit Firmenname und Firmenlogo&#10;">
              <a:extLst>
                <a:ext uri="{FF2B5EF4-FFF2-40B4-BE49-F238E27FC236}">
                  <a16:creationId xmlns:a16="http://schemas.microsoft.com/office/drawing/2014/main" id="{5B07AEC6-55AE-4E18-BEEA-A226E87C7897}"/>
                </a:ext>
              </a:extLst>
            </p:cNvPr>
            <p:cNvGrpSpPr/>
            <p:nvPr/>
          </p:nvGrpSpPr>
          <p:grpSpPr>
            <a:xfrm>
              <a:off x="3230091" y="2855631"/>
              <a:ext cx="1388843" cy="1169551"/>
              <a:chOff x="3230091" y="2902286"/>
              <a:chExt cx="1388843" cy="1169551"/>
            </a:xfrm>
          </p:grpSpPr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94DF2E04-7632-4FED-B0BF-8FB243D982A3}"/>
                  </a:ext>
                </a:extLst>
              </p:cNvPr>
              <p:cNvSpPr txBox="1"/>
              <p:nvPr/>
            </p:nvSpPr>
            <p:spPr>
              <a:xfrm>
                <a:off x="3238428" y="2902286"/>
                <a:ext cx="138050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rtl="0"/>
                <a:r>
                  <a:rPr lang="de-DE" sz="60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CA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C9A1C71-347B-44A9-88B4-692D9731582D}"/>
                  </a:ext>
                </a:extLst>
              </p:cNvPr>
              <p:cNvSpPr txBox="1"/>
              <p:nvPr/>
            </p:nvSpPr>
            <p:spPr>
              <a:xfrm>
                <a:off x="3230091" y="3764060"/>
                <a:ext cx="13122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rtl="0"/>
                <a:r>
                  <a:rPr lang="de-DE" sz="1400" dirty="0">
                    <a:solidFill>
                      <a:schemeClr val="bg1"/>
                    </a:solidFill>
                    <a:cs typeface="Calibri Light" panose="020F0302020204030204" pitchFamily="34" charset="0"/>
                  </a:rPr>
                  <a:t>A golden </a:t>
                </a:r>
                <a:r>
                  <a:rPr lang="de-DE" sz="1400" dirty="0" err="1">
                    <a:solidFill>
                      <a:schemeClr val="bg1"/>
                    </a:solidFill>
                    <a:cs typeface="Calibri Light" panose="020F0302020204030204" pitchFamily="34" charset="0"/>
                  </a:rPr>
                  <a:t>state</a:t>
                </a:r>
                <a:r>
                  <a:rPr lang="de-DE" sz="1400" dirty="0">
                    <a:solidFill>
                      <a:schemeClr val="bg1"/>
                    </a:solidFill>
                    <a:cs typeface="Calibri Light" panose="020F0302020204030204" pitchFamily="34" charset="0"/>
                  </a:rPr>
                  <a:t>?</a:t>
                </a:r>
              </a:p>
            </p:txBody>
          </p:sp>
        </p:grpSp>
      </p:grpSp>
      <p:pic>
        <p:nvPicPr>
          <p:cNvPr id="12" name="hoooo">
            <a:hlinkClick r:id="" action="ppaction://media"/>
            <a:extLst>
              <a:ext uri="{FF2B5EF4-FFF2-40B4-BE49-F238E27FC236}">
                <a16:creationId xmlns:a16="http://schemas.microsoft.com/office/drawing/2014/main" id="{5FAA49FA-D46E-A264-97A3-397666C6F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21069" y="63225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platzhalt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96" y="1109210"/>
            <a:ext cx="7342621" cy="998990"/>
          </a:xfrm>
        </p:spPr>
        <p:txBody>
          <a:bodyPr rtlCol="0"/>
          <a:lstStyle/>
          <a:p>
            <a:pPr rtl="0"/>
            <a:r>
              <a:rPr lang="de-DE" sz="4400" b="1" dirty="0">
                <a:solidFill>
                  <a:schemeClr val="accent1"/>
                </a:solidFill>
                <a:latin typeface="+mj-lt"/>
              </a:rPr>
              <a:t>California in Movies</a:t>
            </a:r>
          </a:p>
        </p:txBody>
      </p:sp>
      <p:sp>
        <p:nvSpPr>
          <p:cNvPr id="42" name="Inhaltsplatzhalt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59" y="1435100"/>
            <a:ext cx="6350440" cy="5044645"/>
          </a:xfrm>
        </p:spPr>
        <p:txBody>
          <a:bodyPr rtlCol="0">
            <a:noAutofit/>
          </a:bodyPr>
          <a:lstStyle/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lvl="0"/>
            <a:r>
              <a:rPr lang="en-US" sz="2000" dirty="0"/>
              <a:t>It is always the sunny state with perfect beaches and where everybody just lives a perfect live. 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Also California is represented as the state, where all your dreams are possible to reach. </a:t>
            </a:r>
          </a:p>
          <a:p>
            <a:pPr lvl="0"/>
            <a:endParaRPr lang="en-DE" sz="2000" dirty="0"/>
          </a:p>
          <a:p>
            <a:pPr lvl="0"/>
            <a:r>
              <a:rPr lang="en-US" sz="2000" dirty="0"/>
              <a:t>California has strikingly beautiful scenery, exciting cities, and colorful characters. </a:t>
            </a:r>
          </a:p>
          <a:p>
            <a:pPr marL="0" lvl="0" indent="0">
              <a:buNone/>
            </a:pPr>
            <a:endParaRPr lang="en-US" sz="2000" dirty="0"/>
          </a:p>
          <a:p>
            <a:pPr lvl="0"/>
            <a:r>
              <a:rPr lang="en-US" sz="2000" dirty="0"/>
              <a:t>It has also a rich history that begs to be discovered.</a:t>
            </a:r>
          </a:p>
          <a:p>
            <a:pPr lvl="0"/>
            <a:endParaRPr lang="en-US" sz="1400" dirty="0"/>
          </a:p>
        </p:txBody>
      </p:sp>
      <p:pic>
        <p:nvPicPr>
          <p:cNvPr id="59" name="Bildplatzhalter 58" title="Gebäude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492" r="13492"/>
          <a:stretch>
            <a:fillRect/>
          </a:stretch>
        </p:blipFill>
        <p:spPr>
          <a:xfrm>
            <a:off x="6170179" y="1435100"/>
            <a:ext cx="6021821" cy="5422900"/>
          </a:xfrm>
        </p:spPr>
      </p:pic>
      <p:sp>
        <p:nvSpPr>
          <p:cNvPr id="35" name="Fußzeilenplatzhalt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dirty="0"/>
              <a:t>Fußzeile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smtClean="0"/>
              <a:pPr rtl="0"/>
              <a:t>10</a:t>
            </a:fld>
            <a:endParaRPr lang="de-DE" dirty="0"/>
          </a:p>
        </p:txBody>
      </p:sp>
      <p:pic>
        <p:nvPicPr>
          <p:cNvPr id="3076" name="Picture 4" descr="Why the Movie Industry Is Fleeing California - Foundation for Economic  Education">
            <a:extLst>
              <a:ext uri="{FF2B5EF4-FFF2-40B4-BE49-F238E27FC236}">
                <a16:creationId xmlns:a16="http://schemas.microsoft.com/office/drawing/2014/main" id="{54C5F5B2-4C90-4584-8F1F-C827353BA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50" y="0"/>
            <a:ext cx="3758718" cy="18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97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34BA56-CF70-474C-8FC4-D7AEEF29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421467"/>
            <a:ext cx="4942829" cy="3733723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As well as in music there are also critical movies about California</a:t>
            </a:r>
          </a:p>
          <a:p>
            <a:pPr lvl="0"/>
            <a:endParaRPr lang="en-US" sz="2000" dirty="0"/>
          </a:p>
          <a:p>
            <a:r>
              <a:rPr lang="en-GB" sz="2000" b="1" dirty="0"/>
              <a:t>Clueless – </a:t>
            </a:r>
            <a:r>
              <a:rPr lang="en-GB" sz="2000" dirty="0"/>
              <a:t>this movie satirizes how ultra rich teens in California live their live and don't have to care about anything</a:t>
            </a:r>
          </a:p>
          <a:p>
            <a:endParaRPr lang="en-GB" sz="2000" dirty="0"/>
          </a:p>
          <a:p>
            <a:r>
              <a:rPr lang="en-GB" sz="2000" dirty="0"/>
              <a:t>It satirizes how these teens are dependent and unintelligent</a:t>
            </a:r>
          </a:p>
          <a:p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B5A345-61B8-4B17-A0D5-1A48FA9A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California in Movies</a:t>
            </a:r>
            <a:br>
              <a:rPr lang="de-DE" dirty="0"/>
            </a:br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26AA52-EB61-45E2-B371-3E24A776A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13AF64-30CA-403C-9CC0-36A8A40038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8699F50C-BE38-4BD0-BA84-9B090E1F2B9B}" type="slidenum">
              <a:rPr lang="de-DE" noProof="0" smtClean="0"/>
              <a:t>11</a:t>
            </a:fld>
            <a:endParaRPr lang="de-DE" noProof="0" dirty="0"/>
          </a:p>
        </p:txBody>
      </p:sp>
      <p:pic>
        <p:nvPicPr>
          <p:cNvPr id="8" name="Picture 2" descr="Clueless / (Ecoa) [DVD] [Region 1] [NTSC] [US Import]: Amazon.de: DVD &amp;  Blu-ray">
            <a:extLst>
              <a:ext uri="{FF2B5EF4-FFF2-40B4-BE49-F238E27FC236}">
                <a16:creationId xmlns:a16="http://schemas.microsoft.com/office/drawing/2014/main" id="{CF50E745-06FB-4267-B6FD-834A4BDEA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07" y="3281121"/>
            <a:ext cx="2157250" cy="30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onk - Sound Effect (HD)">
            <a:hlinkClick r:id="" action="ppaction://media"/>
            <a:extLst>
              <a:ext uri="{FF2B5EF4-FFF2-40B4-BE49-F238E27FC236}">
                <a16:creationId xmlns:a16="http://schemas.microsoft.com/office/drawing/2014/main" id="{FC89CF15-90E9-DE6C-76D3-91577DF2F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03773" y="3124200"/>
            <a:ext cx="609600" cy="60960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CE65AAB-5CA3-D377-A751-4E6BDD257105}"/>
              </a:ext>
            </a:extLst>
          </p:cNvPr>
          <p:cNvGrpSpPr/>
          <p:nvPr/>
        </p:nvGrpSpPr>
        <p:grpSpPr>
          <a:xfrm>
            <a:off x="7158419" y="416291"/>
            <a:ext cx="4728779" cy="2426969"/>
            <a:chOff x="7158419" y="416291"/>
            <a:chExt cx="4728779" cy="242696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0E24224-BD32-EE92-AC7C-00B49DAC0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80" b="98841" l="3594" r="92500">
                          <a14:foregroundMark x1="20313" y1="10725" x2="7187" y2="41159"/>
                          <a14:foregroundMark x1="7187" y1="41159" x2="12969" y2="84058"/>
                          <a14:foregroundMark x1="12969" y1="84058" x2="25781" y2="86087"/>
                          <a14:foregroundMark x1="25781" y1="86087" x2="31094" y2="96812"/>
                          <a14:foregroundMark x1="3594" y1="57101" x2="9219" y2="52464"/>
                          <a14:foregroundMark x1="15469" y1="97101" x2="15625" y2="97971"/>
                          <a14:foregroundMark x1="87813" y1="57681" x2="92500" y2="70435"/>
                          <a14:foregroundMark x1="69688" y1="97681" x2="69531" y2="98551"/>
                          <a14:foregroundMark x1="30625" y1="98841" x2="30625" y2="98841"/>
                          <a14:foregroundMark x1="22344" y1="8986" x2="22344" y2="6957"/>
                          <a14:foregroundMark x1="51094" y1="7536" x2="51094" y2="7536"/>
                          <a14:foregroundMark x1="51719" y1="8986" x2="51719" y2="8986"/>
                          <a14:foregroundMark x1="51719" y1="7826" x2="51719" y2="7826"/>
                          <a14:foregroundMark x1="51875" y1="9275" x2="51875" y2="9275"/>
                          <a14:foregroundMark x1="52031" y1="9565" x2="53438" y2="12174"/>
                          <a14:foregroundMark x1="52656" y1="11884" x2="48750" y2="14493"/>
                          <a14:foregroundMark x1="49219" y1="10145" x2="60469" y2="10725"/>
                          <a14:foregroundMark x1="60469" y1="10725" x2="59688" y2="8986"/>
                          <a14:foregroundMark x1="49531" y1="8116" x2="63594" y2="9275"/>
                          <a14:foregroundMark x1="63594" y1="9275" x2="54375" y2="8986"/>
                          <a14:foregroundMark x1="54063" y1="8116" x2="68125" y2="11304"/>
                          <a14:foregroundMark x1="68125" y1="11304" x2="65625" y2="7826"/>
                          <a14:foregroundMark x1="63906" y1="7536" x2="70469" y2="4638"/>
                          <a14:foregroundMark x1="69844" y1="6377" x2="53750" y2="15362"/>
                          <a14:foregroundMark x1="53750" y1="15362" x2="67656" y2="4638"/>
                          <a14:foregroundMark x1="67656" y1="4638" x2="52344" y2="8116"/>
                          <a14:foregroundMark x1="52344" y1="8116" x2="57500" y2="11884"/>
                          <a14:foregroundMark x1="64844" y1="14203" x2="63125" y2="13333"/>
                          <a14:foregroundMark x1="63281" y1="12754" x2="58281" y2="14783"/>
                          <a14:foregroundMark x1="61563" y1="13913" x2="57500" y2="13913"/>
                          <a14:foregroundMark x1="67813" y1="16522" x2="54375" y2="13043"/>
                          <a14:foregroundMark x1="60000" y1="13333" x2="50313" y2="13623"/>
                          <a14:foregroundMark x1="58281" y1="17101" x2="48750" y2="16812"/>
                          <a14:foregroundMark x1="54375" y1="17391" x2="46875" y2="16522"/>
                          <a14:foregroundMark x1="50000" y1="17971" x2="49375" y2="4348"/>
                          <a14:foregroundMark x1="47500" y1="13333" x2="49219" y2="4638"/>
                          <a14:foregroundMark x1="47656" y1="8986" x2="48906" y2="580"/>
                          <a14:foregroundMark x1="46875" y1="8116" x2="56250" y2="8116"/>
                          <a14:foregroundMark x1="49219" y1="5507" x2="60469" y2="7246"/>
                          <a14:foregroundMark x1="50156" y1="4638" x2="60156" y2="6377"/>
                          <a14:foregroundMark x1="52656" y1="5217" x2="61250" y2="4348"/>
                          <a14:foregroundMark x1="51406" y1="3188" x2="65469" y2="6667"/>
                          <a14:foregroundMark x1="61250" y1="6087" x2="70469" y2="4348"/>
                          <a14:foregroundMark x1="62344" y1="4348" x2="70938" y2="5797"/>
                          <a14:foregroundMark x1="67813" y1="5217" x2="70469" y2="15942"/>
                          <a14:foregroundMark x1="67344" y1="3188" x2="71875" y2="6667"/>
                          <a14:foregroundMark x1="65625" y1="3188" x2="71563" y2="6377"/>
                          <a14:foregroundMark x1="68906" y1="8986" x2="67500" y2="19130"/>
                          <a14:foregroundMark x1="66250" y1="17101" x2="58125" y2="17101"/>
                          <a14:foregroundMark x1="66719" y1="18551" x2="70938" y2="188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58419" y="416291"/>
              <a:ext cx="4502203" cy="242696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3F210B0-A7CA-1852-2CE8-D5581592DB84}"/>
                </a:ext>
              </a:extLst>
            </p:cNvPr>
            <p:cNvSpPr txBox="1"/>
            <p:nvPr/>
          </p:nvSpPr>
          <p:spPr>
            <a:xfrm>
              <a:off x="9729948" y="2320040"/>
              <a:ext cx="2157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800" dirty="0">
                  <a:ln w="12700">
                    <a:solidFill>
                      <a:schemeClr val="tx2">
                        <a:lumMod val="1000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Rich kids</a:t>
              </a:r>
              <a:endParaRPr lang="en-US" sz="2800" dirty="0">
                <a:ln w="12700">
                  <a:solidFill>
                    <a:schemeClr val="tx2">
                      <a:lumMod val="10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3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el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702810"/>
            <a:ext cx="7342622" cy="1215566"/>
          </a:xfrm>
        </p:spPr>
        <p:txBody>
          <a:bodyPr rtlCol="0"/>
          <a:lstStyle/>
          <a:p>
            <a:pPr rtl="0"/>
            <a:r>
              <a:rPr lang="de-DE" b="0" dirty="0"/>
              <a:t>California</a:t>
            </a:r>
            <a:r>
              <a:rPr lang="en-DE" b="0" dirty="0"/>
              <a:t>'</a:t>
            </a:r>
            <a:r>
              <a:rPr lang="de-DE" b="0" dirty="0"/>
              <a:t>s success </a:t>
            </a:r>
          </a:p>
        </p:txBody>
      </p:sp>
      <p:sp>
        <p:nvSpPr>
          <p:cNvPr id="42" name="Inhaltsplatzhalt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526323"/>
            <a:ext cx="4942829" cy="2958275"/>
          </a:xfrm>
        </p:spPr>
        <p:txBody>
          <a:bodyPr rtlCol="0">
            <a:normAutofit lnSpcReduction="10000"/>
          </a:bodyPr>
          <a:lstStyle/>
          <a:p>
            <a:r>
              <a:rPr lang="en-GB" dirty="0"/>
              <a:t>Success began with gold rush</a:t>
            </a:r>
          </a:p>
          <a:p>
            <a:r>
              <a:rPr lang="en-DE" dirty="0"/>
              <a:t>Many</a:t>
            </a:r>
            <a:r>
              <a:rPr lang="en-GB" dirty="0"/>
              <a:t> people settled down in </a:t>
            </a:r>
            <a:r>
              <a:rPr lang="en-GB" dirty="0" err="1"/>
              <a:t>cit</a:t>
            </a:r>
            <a:r>
              <a:rPr lang="en-DE" dirty="0" err="1"/>
              <a:t>ie</a:t>
            </a:r>
            <a:r>
              <a:rPr lang="en-GB" dirty="0"/>
              <a:t>s </a:t>
            </a:r>
          </a:p>
          <a:p>
            <a:r>
              <a:rPr lang="en-GB" dirty="0"/>
              <a:t>Sunny climate, strong economy still attracts millions of people </a:t>
            </a:r>
          </a:p>
          <a:p>
            <a:r>
              <a:rPr lang="en-GB" dirty="0"/>
              <a:t>In the 90’s companies were founded in California: Apple, Google, Netflix, </a:t>
            </a:r>
            <a:r>
              <a:rPr lang="en-GB" dirty="0" err="1"/>
              <a:t>EBay</a:t>
            </a:r>
            <a:r>
              <a:rPr lang="en-GB" dirty="0"/>
              <a:t>. </a:t>
            </a:r>
          </a:p>
          <a:p>
            <a:r>
              <a:rPr lang="de-DE" dirty="0"/>
              <a:t>People still </a:t>
            </a:r>
            <a:r>
              <a:rPr lang="de-DE" dirty="0" err="1"/>
              <a:t>attracted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 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smtClean="0"/>
              <a:pPr rtl="0"/>
              <a:t>12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48" y="2091847"/>
            <a:ext cx="6689338" cy="476615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9031265" y="2448894"/>
            <a:ext cx="258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858585"/>
                </a:solidFill>
              </a:rPr>
              <a:t>GDP = Gross Domestic Product</a:t>
            </a:r>
            <a:br>
              <a:rPr lang="en-GB" sz="1400" dirty="0">
                <a:solidFill>
                  <a:srgbClr val="858585"/>
                </a:solidFill>
              </a:rPr>
            </a:br>
            <a:r>
              <a:rPr lang="en-GB" sz="1400" dirty="0">
                <a:solidFill>
                  <a:srgbClr val="858585"/>
                </a:solidFill>
              </a:rPr>
              <a:t>(Income of a country or region)</a:t>
            </a:r>
          </a:p>
        </p:txBody>
      </p:sp>
    </p:spTree>
    <p:extLst>
      <p:ext uri="{BB962C8B-B14F-4D97-AF65-F5344CB8AC3E}">
        <p14:creationId xmlns:p14="http://schemas.microsoft.com/office/powerpoint/2010/main" val="3112847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chseck 9" descr="Einfarbiges dunkles Sechseck in der Bildmitte als Akz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DE" dirty="0"/>
              <a:t>California: A “golden state”?</a:t>
            </a:r>
            <a:endParaRPr lang="de-DE" b="0" dirty="0">
              <a:latin typeface="Calibri Light" panose="020F03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0CC950-1226-BFC4-8BA6-C2405D1AB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188" y1="17940" x2="47188" y2="20426"/>
                        <a14:foregroundMark x1="47188" y1="20426" x2="55188" y2="49734"/>
                        <a14:foregroundMark x1="55188" y1="49734" x2="54688" y2="81824"/>
                        <a14:foregroundMark x1="54688" y1="81824" x2="37250" y2="65246"/>
                        <a14:foregroundMark x1="37250" y1="65246" x2="37563" y2="64417"/>
                        <a14:foregroundMark x1="17688" y1="57194" x2="26125" y2="64417"/>
                        <a14:foregroundMark x1="15063" y1="38129" x2="27688" y2="57667"/>
                        <a14:foregroundMark x1="27688" y1="57667" x2="62250" y2="61397"/>
                        <a14:foregroundMark x1="62250" y1="61397" x2="69625" y2="560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6115" y="2362469"/>
            <a:ext cx="2020660" cy="21330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CA618C-9DC6-78AB-F92C-15A9FE890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190" y="455365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1378" y="2524313"/>
            <a:ext cx="4942829" cy="2958275"/>
          </a:xfrm>
        </p:spPr>
        <p:txBody>
          <a:bodyPr/>
          <a:lstStyle/>
          <a:p>
            <a:r>
              <a:rPr lang="en-US" dirty="0"/>
              <a:t>California can be called the "golden state" because of the actual gold found there</a:t>
            </a:r>
            <a:r>
              <a:rPr lang="en-DE" dirty="0"/>
              <a:t>. </a:t>
            </a:r>
            <a:r>
              <a:rPr lang="en-US" dirty="0"/>
              <a:t>Not only were many large companies founded there, but also the strong economy and the very rich state make the name appropriate.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31378" y="702810"/>
            <a:ext cx="7342622" cy="1215566"/>
          </a:xfrm>
        </p:spPr>
        <p:txBody>
          <a:bodyPr>
            <a:normAutofit/>
          </a:bodyPr>
          <a:lstStyle/>
          <a:p>
            <a:r>
              <a:rPr lang="en-GB" dirty="0"/>
              <a:t>California</a:t>
            </a:r>
            <a:r>
              <a:rPr lang="en-DE" dirty="0"/>
              <a:t>: A</a:t>
            </a:r>
            <a:r>
              <a:rPr lang="en-GB" dirty="0"/>
              <a:t> </a:t>
            </a:r>
            <a:r>
              <a:rPr lang="en-DE" dirty="0"/>
              <a:t>“</a:t>
            </a:r>
            <a:r>
              <a:rPr lang="en-US" dirty="0"/>
              <a:t>golden state“?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8699F50C-BE38-4BD0-BA84-9B090E1F2B9B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2052" name="Picture 4" descr="Kalifornien – Wikipedia">
            <a:extLst>
              <a:ext uri="{FF2B5EF4-FFF2-40B4-BE49-F238E27FC236}">
                <a16:creationId xmlns:a16="http://schemas.microsoft.com/office/drawing/2014/main" id="{9210BE08-A402-142C-5173-1BFE9632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43" y="4362450"/>
            <a:ext cx="4197157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enkblase: wolkenförmig 12">
            <a:extLst>
              <a:ext uri="{FF2B5EF4-FFF2-40B4-BE49-F238E27FC236}">
                <a16:creationId xmlns:a16="http://schemas.microsoft.com/office/drawing/2014/main" id="{DADA224F-ABC0-8353-40B4-13E3CC367192}"/>
              </a:ext>
            </a:extLst>
          </p:cNvPr>
          <p:cNvSpPr/>
          <p:nvPr/>
        </p:nvSpPr>
        <p:spPr>
          <a:xfrm>
            <a:off x="9227057" y="3606800"/>
            <a:ext cx="1993900" cy="1215566"/>
          </a:xfrm>
          <a:prstGeom prst="cloudCallout">
            <a:avLst>
              <a:gd name="adj1" fmla="val -40897"/>
              <a:gd name="adj2" fmla="val 76083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6906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4C86A-E5E5-7693-8DC3-6B832BA4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527271"/>
            <a:ext cx="4942829" cy="3746529"/>
          </a:xfrm>
        </p:spPr>
        <p:txBody>
          <a:bodyPr>
            <a:normAutofit/>
          </a:bodyPr>
          <a:lstStyle/>
          <a:p>
            <a:r>
              <a:rPr lang="en-US" sz="2000" dirty="0"/>
              <a:t>The border splits habitats of animals</a:t>
            </a:r>
          </a:p>
          <a:p>
            <a:r>
              <a:rPr lang="en-US" sz="2000" dirty="0"/>
              <a:t>Flooding</a:t>
            </a:r>
          </a:p>
          <a:p>
            <a:r>
              <a:rPr lang="en-US" sz="2000" dirty="0"/>
              <a:t>Easy to pass with $100 tools</a:t>
            </a:r>
          </a:p>
          <a:p>
            <a:r>
              <a:rPr lang="en-US" sz="2000" dirty="0"/>
              <a:t>Sending a "keep out" message</a:t>
            </a:r>
          </a:p>
          <a:p>
            <a:r>
              <a:rPr lang="en-US" sz="2000" dirty="0"/>
              <a:t>People still trying and over 5000 died</a:t>
            </a:r>
          </a:p>
          <a:p>
            <a:r>
              <a:rPr lang="en-US" sz="2000" dirty="0"/>
              <a:t>Illegal Mexicans do hard jobs no Americans want to do</a:t>
            </a:r>
          </a:p>
          <a:p>
            <a:r>
              <a:rPr lang="en-US" sz="2000" dirty="0"/>
              <a:t>Hard to travel between countries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F2E768B-8646-93F9-B5E1-D8BB02EA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702810"/>
            <a:ext cx="7342622" cy="1215566"/>
          </a:xfrm>
        </p:spPr>
        <p:txBody>
          <a:bodyPr>
            <a:normAutofit/>
          </a:bodyPr>
          <a:lstStyle/>
          <a:p>
            <a:r>
              <a:rPr lang="de-DE" dirty="0"/>
              <a:t>Mexican Border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1E7079-30B6-D7F5-59DF-A68B792E0F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92C528-F9F5-B058-A8A8-6EE49C1A1D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8699F50C-BE38-4BD0-BA84-9B090E1F2B9B}" type="slidenum">
              <a:rPr lang="de-DE" noProof="0" smtClean="0"/>
              <a:t>15</a:t>
            </a:fld>
            <a:endParaRPr lang="de-DE" noProof="0" dirty="0"/>
          </a:p>
        </p:txBody>
      </p:sp>
      <p:pic>
        <p:nvPicPr>
          <p:cNvPr id="1026" name="Picture 2" descr="Bienvenido : r/memes">
            <a:extLst>
              <a:ext uri="{FF2B5EF4-FFF2-40B4-BE49-F238E27FC236}">
                <a16:creationId xmlns:a16="http://schemas.microsoft.com/office/drawing/2014/main" id="{9CF49DF7-3365-FC52-C8BA-A5F53AFA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1839324"/>
            <a:ext cx="6146800" cy="502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44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nhaltsplatzhalt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lvl="0" indent="0">
              <a:buNone/>
            </a:pPr>
            <a:r>
              <a:rPr lang="en-GB" dirty="0">
                <a:sym typeface="Wingdings" panose="05000000000000000000" pitchFamily="2" charset="2"/>
              </a:rPr>
              <a:t>1542 Portuguese explorer landed on the coast of California</a:t>
            </a:r>
          </a:p>
          <a:p>
            <a:pPr marL="0" lvl="0" indent="0">
              <a:buNone/>
            </a:pPr>
            <a:r>
              <a:rPr lang="en-GB" dirty="0">
                <a:sym typeface="Wingdings" panose="05000000000000000000" pitchFamily="2" charset="2"/>
              </a:rPr>
              <a:t>In 16</a:t>
            </a:r>
            <a:r>
              <a:rPr lang="en-GB" baseline="30000" dirty="0">
                <a:sym typeface="Wingdings" panose="05000000000000000000" pitchFamily="2" charset="2"/>
              </a:rPr>
              <a:t>th</a:t>
            </a:r>
            <a:r>
              <a:rPr lang="en-GB" dirty="0">
                <a:sym typeface="Wingdings" panose="05000000000000000000" pitchFamily="2" charset="2"/>
              </a:rPr>
              <a:t>/17</a:t>
            </a:r>
            <a:r>
              <a:rPr lang="en-GB" baseline="30000" dirty="0">
                <a:sym typeface="Wingdings" panose="05000000000000000000" pitchFamily="2" charset="2"/>
              </a:rPr>
              <a:t>th</a:t>
            </a:r>
            <a:r>
              <a:rPr lang="en-GB" dirty="0">
                <a:sym typeface="Wingdings" panose="05000000000000000000" pitchFamily="2" charset="2"/>
              </a:rPr>
              <a:t> centuries European explorers searched for gold in “El </a:t>
            </a:r>
            <a:r>
              <a:rPr lang="en-GB" dirty="0" err="1">
                <a:sym typeface="Wingdings" panose="05000000000000000000" pitchFamily="2" charset="2"/>
              </a:rPr>
              <a:t>Dorade</a:t>
            </a:r>
            <a:r>
              <a:rPr lang="en-GB" dirty="0">
                <a:sym typeface="Wingdings" panose="05000000000000000000" pitchFamily="2" charset="2"/>
              </a:rPr>
              <a:t>”</a:t>
            </a:r>
          </a:p>
          <a:p>
            <a:pPr marL="0" lvl="0" indent="0">
              <a:buNone/>
            </a:pPr>
            <a:r>
              <a:rPr lang="en-GB" dirty="0">
                <a:sym typeface="Wingdings" panose="05000000000000000000" pitchFamily="2" charset="2"/>
              </a:rPr>
              <a:t>1990 millions of dollars were spent on starting new web businesses</a:t>
            </a:r>
          </a:p>
        </p:txBody>
      </p:sp>
      <p:pic>
        <p:nvPicPr>
          <p:cNvPr id="59" name="Bildplatzhalter 58" title="Gebäude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492" r="13492"/>
          <a:stretch>
            <a:fillRect/>
          </a:stretch>
        </p:blipFill>
        <p:spPr>
          <a:xfrm>
            <a:off x="6170179" y="1435100"/>
            <a:ext cx="6021821" cy="5422900"/>
          </a:xfrm>
        </p:spPr>
      </p:pic>
      <p:sp>
        <p:nvSpPr>
          <p:cNvPr id="35" name="Fußzeilenplatzhalt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dirty="0"/>
              <a:t>Fußzeile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smtClean="0"/>
              <a:pPr rtl="0"/>
              <a:t>16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74" y="485851"/>
            <a:ext cx="2488924" cy="286083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8E0548C-82DE-78D7-488B-ED5A9F66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California</a:t>
            </a:r>
            <a:br>
              <a:rPr lang="de-DE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26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el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California</a:t>
            </a:r>
          </a:p>
        </p:txBody>
      </p:sp>
      <p:sp>
        <p:nvSpPr>
          <p:cNvPr id="42" name="Inhaltsplatzhalt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2001 the “dot-com bubble” and millions of dollars were lost</a:t>
            </a:r>
          </a:p>
          <a:p>
            <a:pPr marL="0" lvl="0" indent="0" rtl="0">
              <a:buNone/>
            </a:pPr>
            <a:r>
              <a:rPr lang="de-DE" dirty="0">
                <a:sym typeface="Wingdings" panose="05000000000000000000" pitchFamily="2" charset="2"/>
              </a:rPr>
              <a:t>2011 </a:t>
            </a:r>
            <a:r>
              <a:rPr lang="de-DE" dirty="0" err="1">
                <a:sym typeface="Wingdings" panose="05000000000000000000" pitchFamily="2" charset="2"/>
              </a:rPr>
              <a:t>Beginning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drought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35" name="Fußzeilenplatzhalt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dirty="0"/>
              <a:t>Fußzeile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smtClean="0"/>
              <a:pPr rtl="0"/>
              <a:t>17</a:t>
            </a:fld>
            <a:endParaRPr lang="de-DE" dirty="0"/>
          </a:p>
        </p:txBody>
      </p:sp>
      <p:pic>
        <p:nvPicPr>
          <p:cNvPr id="1026" name="Picture 2" descr="Dotcom-Blase – Wikipedia">
            <a:extLst>
              <a:ext uri="{FF2B5EF4-FFF2-40B4-BE49-F238E27FC236}">
                <a16:creationId xmlns:a16="http://schemas.microsoft.com/office/drawing/2014/main" id="{9034C725-2025-4B1A-8D30-31644FA7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89" y="172297"/>
            <a:ext cx="5401102" cy="302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dplatzhalter 58" title="Gebäude">
            <a:extLst>
              <a:ext uri="{FF2B5EF4-FFF2-40B4-BE49-F238E27FC236}">
                <a16:creationId xmlns:a16="http://schemas.microsoft.com/office/drawing/2014/main" id="{5748E40F-6B61-5CC8-46E6-E6FA73594F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492" r="13492"/>
          <a:stretch>
            <a:fillRect/>
          </a:stretch>
        </p:blipFill>
        <p:spPr>
          <a:xfrm>
            <a:off x="6170613" y="1435100"/>
            <a:ext cx="6021387" cy="5422900"/>
          </a:xfrm>
        </p:spPr>
      </p:pic>
    </p:spTree>
    <p:extLst>
      <p:ext uri="{BB962C8B-B14F-4D97-AF65-F5344CB8AC3E}">
        <p14:creationId xmlns:p14="http://schemas.microsoft.com/office/powerpoint/2010/main" val="169629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el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DE" b="0" dirty="0"/>
              <a:t>Silicon</a:t>
            </a:r>
            <a:br>
              <a:rPr lang="en-DE" b="0" dirty="0"/>
            </a:br>
            <a:r>
              <a:rPr lang="en-DE" b="0" dirty="0"/>
              <a:t>Valley</a:t>
            </a:r>
            <a:endParaRPr lang="de-DE" b="0" dirty="0"/>
          </a:p>
        </p:txBody>
      </p:sp>
      <p:sp>
        <p:nvSpPr>
          <p:cNvPr id="42" name="Inhaltsplatzhalt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Area: 15,000km²</a:t>
            </a:r>
          </a:p>
          <a:p>
            <a:r>
              <a:rPr lang="de-DE" dirty="0">
                <a:sym typeface="Wingdings" panose="05000000000000000000" pitchFamily="2" charset="2"/>
              </a:rPr>
              <a:t>Large </a:t>
            </a:r>
            <a:r>
              <a:rPr lang="de-DE" dirty="0" err="1">
                <a:sym typeface="Wingdings" panose="05000000000000000000" pitchFamily="2" charset="2"/>
              </a:rPr>
              <a:t>number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companies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Bears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name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company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Apple, Google, AMD, Adobe, eBay, Nvidia, Facebook, Tesla</a:t>
            </a:r>
          </a:p>
          <a:p>
            <a:r>
              <a:rPr lang="de-DE" dirty="0">
                <a:sym typeface="Wingdings" panose="05000000000000000000" pitchFamily="2" charset="2"/>
              </a:rPr>
              <a:t>„Silicon Valley“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often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Californian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industry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35" name="Fußzeilenplatzhalt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dirty="0"/>
              <a:t>Fußzeile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smtClean="0"/>
              <a:pPr rtl="0"/>
              <a:t>18</a:t>
            </a:fld>
            <a:endParaRPr lang="de-DE" dirty="0"/>
          </a:p>
        </p:txBody>
      </p:sp>
      <p:pic>
        <p:nvPicPr>
          <p:cNvPr id="9" name="Bildplatzhalter 58" title="Gebäude">
            <a:extLst>
              <a:ext uri="{FF2B5EF4-FFF2-40B4-BE49-F238E27FC236}">
                <a16:creationId xmlns:a16="http://schemas.microsoft.com/office/drawing/2014/main" id="{5748E40F-6B61-5CC8-46E6-E6FA73594F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492" r="13492"/>
          <a:stretch>
            <a:fillRect/>
          </a:stretch>
        </p:blipFill>
        <p:spPr>
          <a:xfrm>
            <a:off x="6170613" y="1435100"/>
            <a:ext cx="6021387" cy="5422900"/>
          </a:xfrm>
        </p:spPr>
      </p:pic>
      <p:pic>
        <p:nvPicPr>
          <p:cNvPr id="2050" name="Picture 2" descr="What is the actual size of Silicon Valley? What are its limits? - Quora">
            <a:extLst>
              <a:ext uri="{FF2B5EF4-FFF2-40B4-BE49-F238E27FC236}">
                <a16:creationId xmlns:a16="http://schemas.microsoft.com/office/drawing/2014/main" id="{3DA0D252-FE7A-DB2C-D26F-0C0094A5A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08" y="0"/>
            <a:ext cx="3398005" cy="30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ilicon Valley has the highest housing costs in the U.S. - Curbed SF">
            <a:extLst>
              <a:ext uri="{FF2B5EF4-FFF2-40B4-BE49-F238E27FC236}">
                <a16:creationId xmlns:a16="http://schemas.microsoft.com/office/drawing/2014/main" id="{90B870BB-F79D-EBB9-A441-921BBDCE6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0"/>
            <a:ext cx="4538199" cy="30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99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platzhalter 16" title="Bild mit Gebäuden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20784" r="20784"/>
          <a:stretch>
            <a:fillRect/>
          </a:stretch>
        </p:blipFill>
        <p:spPr>
          <a:xfrm>
            <a:off x="4007394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grpSp>
        <p:nvGrpSpPr>
          <p:cNvPr id="20" name="Gruppieren 19" descr="Textgruppe mit Firmeninitialen und Firmenname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5239158" y="2855632"/>
            <a:ext cx="1881541" cy="1118752"/>
            <a:chOff x="2955850" y="2902286"/>
            <a:chExt cx="1881541" cy="1118752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de-DE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de-DE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4A674BE-7DC1-D845-1D17-DA679CC28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2405" y="2315405"/>
            <a:ext cx="2227190" cy="2227190"/>
          </a:xfrm>
          <a:prstGeom prst="rect">
            <a:avLst/>
          </a:prstGeom>
        </p:spPr>
      </p:pic>
      <p:sp>
        <p:nvSpPr>
          <p:cNvPr id="26" name="Sprechblase: oval 25">
            <a:extLst>
              <a:ext uri="{FF2B5EF4-FFF2-40B4-BE49-F238E27FC236}">
                <a16:creationId xmlns:a16="http://schemas.microsoft.com/office/drawing/2014/main" id="{689D333D-4A84-C0A7-29FA-709F644229E0}"/>
              </a:ext>
            </a:extLst>
          </p:cNvPr>
          <p:cNvSpPr/>
          <p:nvPr/>
        </p:nvSpPr>
        <p:spPr>
          <a:xfrm>
            <a:off x="5523808" y="502852"/>
            <a:ext cx="2871421" cy="154244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1"/>
                </a:solidFill>
              </a:rPr>
              <a:t>Thank you for listening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" name="hoooo">
            <a:hlinkClick r:id="" action="ppaction://media"/>
            <a:extLst>
              <a:ext uri="{FF2B5EF4-FFF2-40B4-BE49-F238E27FC236}">
                <a16:creationId xmlns:a16="http://schemas.microsoft.com/office/drawing/2014/main" id="{261E437E-9143-30BF-7364-22520D1FA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34420" y="6061628"/>
            <a:ext cx="609600" cy="609600"/>
          </a:xfrm>
          <a:prstGeom prst="rect">
            <a:avLst/>
          </a:prstGeom>
        </p:spPr>
      </p:pic>
      <p:pic>
        <p:nvPicPr>
          <p:cNvPr id="4" name="Vine Boom Sound Effect(1)">
            <a:hlinkClick r:id="" action="ppaction://media"/>
            <a:extLst>
              <a:ext uri="{FF2B5EF4-FFF2-40B4-BE49-F238E27FC236}">
                <a16:creationId xmlns:a16="http://schemas.microsoft.com/office/drawing/2014/main" id="{930FC65C-D129-C52F-D6CD-0B325004DCE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9732" y="572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9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66" y="135685"/>
            <a:ext cx="1857268" cy="579825"/>
          </a:xfrm>
        </p:spPr>
        <p:txBody>
          <a:bodyPr rtlCol="0">
            <a:normAutofit fontScale="90000"/>
          </a:bodyPr>
          <a:lstStyle/>
          <a:p>
            <a:pPr rtl="0"/>
            <a:r>
              <a:rPr lang="en-DE" dirty="0"/>
              <a:t>Content</a:t>
            </a:r>
            <a:endParaRPr lang="de-DE" b="0" dirty="0">
              <a:latin typeface="Calibri Light" panose="020F0302020204030204" pitchFamily="34" charset="0"/>
            </a:endParaRPr>
          </a:p>
        </p:txBody>
      </p:sp>
      <p:sp>
        <p:nvSpPr>
          <p:cNvPr id="7" name="Sechseck 6">
            <a:extLst>
              <a:ext uri="{FF2B5EF4-FFF2-40B4-BE49-F238E27FC236}">
                <a16:creationId xmlns:a16="http://schemas.microsoft.com/office/drawing/2014/main" id="{FA3DDF3F-031C-FF3D-C683-D985858D1DF1}"/>
              </a:ext>
            </a:extLst>
          </p:cNvPr>
          <p:cNvSpPr/>
          <p:nvPr/>
        </p:nvSpPr>
        <p:spPr>
          <a:xfrm>
            <a:off x="-156411" y="715510"/>
            <a:ext cx="12192000" cy="5933063"/>
          </a:xfrm>
          <a:prstGeom prst="hexag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DE" dirty="0"/>
              <a:t>Californian representation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/>
              <a:t>Songs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/>
              <a:t>Movies</a:t>
            </a:r>
          </a:p>
          <a:p>
            <a:pPr marL="342900" indent="-342900">
              <a:buFont typeface="+mj-lt"/>
              <a:buAutoNum type="arabicPeriod"/>
            </a:pPr>
            <a:r>
              <a:rPr lang="en-DE" dirty="0"/>
              <a:t>California's success</a:t>
            </a:r>
          </a:p>
          <a:p>
            <a:pPr marL="342900" indent="-342900">
              <a:buFont typeface="+mj-lt"/>
              <a:buAutoNum type="arabicPeriod"/>
            </a:pPr>
            <a:r>
              <a:rPr lang="en-DE" dirty="0"/>
              <a:t>California: A “golden state”?</a:t>
            </a:r>
          </a:p>
          <a:p>
            <a:pPr marL="342900" indent="-342900">
              <a:buFont typeface="+mj-lt"/>
              <a:buAutoNum type="arabicPeriod"/>
            </a:pPr>
            <a:r>
              <a:rPr lang="en-DE" dirty="0"/>
              <a:t>Mexican border</a:t>
            </a:r>
          </a:p>
          <a:p>
            <a:pPr marL="342900" indent="-342900">
              <a:buFont typeface="+mj-lt"/>
              <a:buAutoNum type="arabicPeriod"/>
            </a:pPr>
            <a:r>
              <a:rPr lang="en-DE" dirty="0"/>
              <a:t>History of </a:t>
            </a:r>
            <a:r>
              <a:rPr lang="en-DE" dirty="0" err="1"/>
              <a:t>california</a:t>
            </a:r>
            <a:endParaRPr lang="en-US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ABE335B-609C-B2C8-D040-9B091BFD9B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771" t="17005" r="-1771" b="4204"/>
          <a:stretch/>
        </p:blipFill>
        <p:spPr>
          <a:xfrm>
            <a:off x="3136900" y="4281383"/>
            <a:ext cx="10496549" cy="2367190"/>
          </a:xfrm>
          <a:prstGeom prst="rect">
            <a:avLst/>
          </a:prstGeom>
        </p:spPr>
      </p:pic>
      <p:sp>
        <p:nvSpPr>
          <p:cNvPr id="21" name="Denkblase: wolkenförmig 20">
            <a:extLst>
              <a:ext uri="{FF2B5EF4-FFF2-40B4-BE49-F238E27FC236}">
                <a16:creationId xmlns:a16="http://schemas.microsoft.com/office/drawing/2014/main" id="{CDF2F358-2E56-C16E-4F21-93DA7EEB1F5C}"/>
              </a:ext>
            </a:extLst>
          </p:cNvPr>
          <p:cNvSpPr/>
          <p:nvPr/>
        </p:nvSpPr>
        <p:spPr>
          <a:xfrm>
            <a:off x="7416800" y="2286000"/>
            <a:ext cx="3225800" cy="1695450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 err="1">
                <a:solidFill>
                  <a:schemeClr val="tx1"/>
                </a:solidFill>
              </a:rPr>
              <a:t>Wenometchainsama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Wenomechainsama">
            <a:hlinkClick r:id="" action="ppaction://media"/>
            <a:extLst>
              <a:ext uri="{FF2B5EF4-FFF2-40B4-BE49-F238E27FC236}">
                <a16:creationId xmlns:a16="http://schemas.microsoft.com/office/drawing/2014/main" id="{F9AFF379-69FB-010A-C680-4356A454C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45476" y="36820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0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76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uhehehhiihhii">
            <a:hlinkClick r:id="" action="ppaction://media"/>
            <a:extLst>
              <a:ext uri="{FF2B5EF4-FFF2-40B4-BE49-F238E27FC236}">
                <a16:creationId xmlns:a16="http://schemas.microsoft.com/office/drawing/2014/main" id="{7976A35C-2FEB-761E-6DB5-BB29F59A9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83821"/>
            <a:ext cx="12192000" cy="7196667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138C5E-CADD-3A61-B038-04F9786A1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8" b="99815" l="1875" r="90990">
                        <a14:foregroundMark x1="28177" y1="20556" x2="44531" y2="31204"/>
                        <a14:foregroundMark x1="44531" y1="31204" x2="44219" y2="28611"/>
                        <a14:foregroundMark x1="31406" y1="2500" x2="38073" y2="4259"/>
                        <a14:foregroundMark x1="47344" y1="11389" x2="52396" y2="38333"/>
                        <a14:foregroundMark x1="50573" y1="11204" x2="57813" y2="99630"/>
                        <a14:foregroundMark x1="49375" y1="86667" x2="25729" y2="90370"/>
                        <a14:foregroundMark x1="25729" y1="90370" x2="19531" y2="29630"/>
                        <a14:foregroundMark x1="19531" y1="29630" x2="23438" y2="8056"/>
                        <a14:foregroundMark x1="24688" y1="32407" x2="26458" y2="37963"/>
                        <a14:foregroundMark x1="46615" y1="4815" x2="48958" y2="9630"/>
                        <a14:foregroundMark x1="17813" y1="36852" x2="15365" y2="50833"/>
                        <a14:foregroundMark x1="15885" y1="33981" x2="17708" y2="25370"/>
                        <a14:foregroundMark x1="18698" y1="22037" x2="19844" y2="18056"/>
                        <a14:foregroundMark x1="22552" y1="5185" x2="23333" y2="1759"/>
                        <a14:foregroundMark x1="21250" y1="9074" x2="20729" y2="13611"/>
                        <a14:foregroundMark x1="17188" y1="68056" x2="16406" y2="92778"/>
                        <a14:foregroundMark x1="16302" y1="75185" x2="5521" y2="99259"/>
                        <a14:foregroundMark x1="11354" y1="79167" x2="1875" y2="88889"/>
                        <a14:foregroundMark x1="1875" y1="88889" x2="1875" y2="88889"/>
                        <a14:foregroundMark x1="61771" y1="83796" x2="65781" y2="94259"/>
                        <a14:foregroundMark x1="65365" y1="78611" x2="65365" y2="86667"/>
                        <a14:foregroundMark x1="77604" y1="75926" x2="84531" y2="94074"/>
                        <a14:foregroundMark x1="86563" y1="94722" x2="90990" y2="99815"/>
                        <a14:foregroundMark x1="84323" y1="84537" x2="88854" y2="91204"/>
                        <a14:foregroundMark x1="67604" y1="55000" x2="68438" y2="57130"/>
                        <a14:foregroundMark x1="69635" y1="32222" x2="73438" y2="1204"/>
                        <a14:foregroundMark x1="74740" y1="5370" x2="75365" y2="648"/>
                        <a14:backgroundMark x1="58333" y1="5833" x2="62187" y2="200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7341" y="1257810"/>
            <a:ext cx="863272" cy="2677060"/>
          </a:xfrm>
          <a:prstGeom prst="rect">
            <a:avLst/>
          </a:prstGeom>
        </p:spPr>
      </p:pic>
      <p:sp>
        <p:nvSpPr>
          <p:cNvPr id="8" name="Textfeld 7">
            <a:hlinkClick r:id="rId8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518678" y="1737360"/>
            <a:ext cx="113685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https://wordpress.clarku.edu/musc210-hhp/hip-hop-culture-politics-exploring-the-narrative-and-power-of-rap-lyrics/fuck-tha-police-n-w-a/</a:t>
            </a:r>
            <a:endParaRPr lang="de-DE" sz="16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https://www.youtube.com/watch?v=J7_bMdYfSws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https://www.thoughtco.com/mexico-border-fence-pros-and-cons-1951541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https://www.brookings.edu/blog/order-from-chaos/2020/07/20/the-damage-trumps-wall-causes-in-mexico/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https://www.nationalgeographic.com/environment/article/how-trump-us-mexico-border-wall-could-impact-environment-wildlife-water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https://de.wikipedia.org/wiki/Kalifornien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https://preview.redd.it/m931sb9bi3k61.jpg?auto=webp&amp;s=b6337eafdfe0827a8647ec8dadd08efbe1b9c94e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https://upload.wikimedia.org/wikipedia/commons/thumb/0/01/Flag_of_California.svg/800px-Flag_of_California.svg.png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https://thumbor.forbes.com/thumbor/fit-in/900x510/https://www.forbes.com/advisor/de/wp-content/uploads/2022/05/gold-ingots-2021-08-29-05-54-54-utc-Cropped.jp</a:t>
            </a:r>
            <a:r>
              <a:rPr lang="en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endParaRPr lang="en-DE" sz="16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https://open.spotify.com/artist/3q7HBObVc0L8jNeTe5Gofh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https://www.youtube.com/watch?v=yy16KFzM4XU</a:t>
            </a:r>
            <a:endParaRPr lang="en-DE" sz="16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https://en.wikipedia.org/wiki/R$</a:t>
            </a:r>
            <a:endParaRPr lang="en-DE" sz="16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https://genius.com</a:t>
            </a:r>
            <a:endParaRPr lang="en-DE" sz="16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https://au.rollingstone.com/music/music-lists/best-songs-of-all-time-30065/n-w-a-fuck-tha-police-30377/</a:t>
            </a:r>
            <a:endParaRPr lang="en-DE" sz="16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https://www.rollingstone.com/music/music-features/nwa-fuck-tha-police-protest-song-1010355/</a:t>
            </a:r>
            <a:endParaRPr lang="en-DE" sz="16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Whitney"/>
                <a:hlinkClick r:id="rId12" tooltip="https://theculturetrip.com/north-america/usa/california/articles/10-films-that-capture-californias-sou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https://theculturetrip.com/north-america/usa/california/articles/10-films-that-capture-californias-soul/</a:t>
            </a:r>
            <a:endParaRPr lang="de-DE" sz="16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D4BD05F-6F41-4DC6-98B4-D58BCFF6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6667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 descr="Textgruppe mit Firmeninitialen und Firmenname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5239158" y="2855632"/>
            <a:ext cx="1881541" cy="1118752"/>
            <a:chOff x="2955850" y="2902286"/>
            <a:chExt cx="1881541" cy="1118752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de-DE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de-DE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26" name="Sprechblase: oval 25">
            <a:extLst>
              <a:ext uri="{FF2B5EF4-FFF2-40B4-BE49-F238E27FC236}">
                <a16:creationId xmlns:a16="http://schemas.microsoft.com/office/drawing/2014/main" id="{689D333D-4A84-C0A7-29FA-709F644229E0}"/>
              </a:ext>
            </a:extLst>
          </p:cNvPr>
          <p:cNvSpPr/>
          <p:nvPr/>
        </p:nvSpPr>
        <p:spPr>
          <a:xfrm>
            <a:off x="5523808" y="0"/>
            <a:ext cx="2871421" cy="204529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  <a:r>
              <a:rPr lang="en-DE" sz="2800" dirty="0">
                <a:solidFill>
                  <a:schemeClr val="tx1"/>
                </a:solidFill>
              </a:rPr>
              <a:t>o you have any questions?????????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BD148C-A8E9-B2E6-BEB7-73D940FC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7" r="27924"/>
          <a:stretch/>
        </p:blipFill>
        <p:spPr>
          <a:xfrm>
            <a:off x="4811972" y="2242749"/>
            <a:ext cx="2819365" cy="31554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39EB86E-D70D-4CE3-D353-9799624B5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6" b="98407" l="2955" r="90000">
                        <a14:foregroundMark x1="7500" y1="21123" x2="29205" y2="7376"/>
                        <a14:foregroundMark x1="29205" y1="7376" x2="55227" y2="10729"/>
                        <a14:foregroundMark x1="49432" y1="4191" x2="36932" y2="2096"/>
                        <a14:foregroundMark x1="3068" y1="21039" x2="5909" y2="22045"/>
                        <a14:foregroundMark x1="61364" y1="29841" x2="66477" y2="33697"/>
                        <a14:foregroundMark x1="67159" y1="30092" x2="66705" y2="24141"/>
                        <a14:foregroundMark x1="74659" y1="27410" x2="75000" y2="27242"/>
                        <a14:foregroundMark x1="73864" y1="26907" x2="75682" y2="30344"/>
                        <a14:foregroundMark x1="74659" y1="27578" x2="77045" y2="29925"/>
                        <a14:foregroundMark x1="61591" y1="89858" x2="60795" y2="98072"/>
                        <a14:foregroundMark x1="60795" y1="98072" x2="60909" y2="98407"/>
                        <a14:foregroundMark x1="73750" y1="89941" x2="76818" y2="94216"/>
                        <a14:foregroundMark x1="52045" y1="94384" x2="30227" y2="91199"/>
                        <a14:foregroundMark x1="29773" y1="84325" x2="23068" y2="82816"/>
                        <a14:foregroundMark x1="21818" y1="92456" x2="14886" y2="92037"/>
                        <a14:foregroundMark x1="21023" y1="92875" x2="10909" y2="92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5996" y="5507982"/>
            <a:ext cx="8747241" cy="12623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D198FF5-86F8-3553-D878-5F81B39E5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6" b="89993" l="9189" r="99777">
                        <a14:foregroundMark x1="9189" y1="41629" x2="9635" y2="44643"/>
                        <a14:foregroundMark x1="93936" y1="45424" x2="95722" y2="56362"/>
                        <a14:foregroundMark x1="98921" y1="66667" x2="99777" y2="653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1067" y="1681315"/>
            <a:ext cx="3536265" cy="35362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90F1AF-F667-ABFB-17E8-E631B4F90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42" y="177163"/>
            <a:ext cx="3933723" cy="221412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B606F0F-E014-16F8-D61A-7DE35AD6E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625" y="0"/>
            <a:ext cx="3845375" cy="216386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729299D-351C-91E4-0B11-55E302182A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857" y="3111116"/>
            <a:ext cx="2106464" cy="210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75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chseck 9" descr="Einfarbiges dunkles Sechseck in der Bildmitte als Akz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DE" dirty="0"/>
              <a:t>Californian representation: Songs</a:t>
            </a:r>
            <a:endParaRPr lang="de-DE" b="0" dirty="0">
              <a:latin typeface="Calibri Light" panose="020F03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0CC950-1226-BFC4-8BA6-C2405D1AB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188" y1="17940" x2="47188" y2="20426"/>
                        <a14:foregroundMark x1="47188" y1="20426" x2="55188" y2="49734"/>
                        <a14:foregroundMark x1="55188" y1="49734" x2="54688" y2="81824"/>
                        <a14:foregroundMark x1="54688" y1="81824" x2="37250" y2="65246"/>
                        <a14:foregroundMark x1="37250" y1="65246" x2="37563" y2="64417"/>
                        <a14:foregroundMark x1="17688" y1="57194" x2="26125" y2="64417"/>
                        <a14:foregroundMark x1="15063" y1="38129" x2="27688" y2="57667"/>
                        <a14:foregroundMark x1="27688" y1="57667" x2="62250" y2="61397"/>
                        <a14:foregroundMark x1="62250" y1="61397" x2="69625" y2="560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6115" y="2362469"/>
            <a:ext cx="2020660" cy="21330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CA618C-9DC6-78AB-F92C-15A9FE890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190" y="4553657"/>
            <a:ext cx="2143125" cy="2143125"/>
          </a:xfrm>
          <a:prstGeom prst="rect">
            <a:avLst/>
          </a:prstGeom>
        </p:spPr>
      </p:pic>
      <p:pic>
        <p:nvPicPr>
          <p:cNvPr id="12" name="Guy Yelling Among Us Sound Effect">
            <a:hlinkClick r:id="" action="ppaction://media"/>
            <a:extLst>
              <a:ext uri="{FF2B5EF4-FFF2-40B4-BE49-F238E27FC236}">
                <a16:creationId xmlns:a16="http://schemas.microsoft.com/office/drawing/2014/main" id="{3D2A6A10-1B19-32B8-98CF-345FF3FCA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97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606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platzhalt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31" y="1254993"/>
            <a:ext cx="7342621" cy="608895"/>
          </a:xfrm>
        </p:spPr>
        <p:txBody>
          <a:bodyPr rtlCol="0"/>
          <a:lstStyle/>
          <a:p>
            <a:pPr rtl="0"/>
            <a:r>
              <a:rPr lang="de-DE" spc="600" dirty="0" err="1"/>
              <a:t>Californian</a:t>
            </a:r>
            <a:r>
              <a:rPr lang="de-DE" spc="600" dirty="0"/>
              <a:t> </a:t>
            </a:r>
            <a:r>
              <a:rPr lang="de-DE" spc="600" dirty="0" err="1"/>
              <a:t>Representation</a:t>
            </a:r>
            <a:endParaRPr lang="de-DE" spc="600" dirty="0"/>
          </a:p>
        </p:txBody>
      </p:sp>
      <p:sp>
        <p:nvSpPr>
          <p:cNvPr id="42" name="Inhaltsplatzhalt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1679171"/>
            <a:ext cx="5856331" cy="4472247"/>
          </a:xfrm>
        </p:spPr>
        <p:txBody>
          <a:bodyPr rtlCol="0">
            <a:normAutofit/>
          </a:bodyPr>
          <a:lstStyle/>
          <a:p>
            <a:pPr lvl="0" rtl="0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famous</a:t>
            </a:r>
            <a:r>
              <a:rPr lang="de-DE" dirty="0"/>
              <a:t> </a:t>
            </a:r>
            <a:r>
              <a:rPr lang="de-DE" dirty="0" err="1"/>
              <a:t>musicians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California </a:t>
            </a:r>
            <a:r>
              <a:rPr lang="de-DE" dirty="0" err="1"/>
              <a:t>is</a:t>
            </a:r>
            <a:r>
              <a:rPr lang="de-DE" dirty="0"/>
              <a:t> 2pac (</a:t>
            </a:r>
            <a:r>
              <a:rPr lang="de-DE" dirty="0" err="1"/>
              <a:t>Tupac</a:t>
            </a:r>
            <a:r>
              <a:rPr lang="de-DE" dirty="0"/>
              <a:t> </a:t>
            </a:r>
            <a:r>
              <a:rPr lang="de-DE" dirty="0" err="1"/>
              <a:t>Shakur</a:t>
            </a:r>
            <a:r>
              <a:rPr lang="de-DE" dirty="0"/>
              <a:t>)</a:t>
            </a:r>
          </a:p>
          <a:p>
            <a:pPr lvl="0" rtl="0"/>
            <a:r>
              <a:rPr lang="de-DE" dirty="0"/>
              <a:t>His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famous</a:t>
            </a:r>
            <a:r>
              <a:rPr lang="de-DE" dirty="0"/>
              <a:t> </a:t>
            </a:r>
            <a:r>
              <a:rPr lang="de-DE" dirty="0" err="1"/>
              <a:t>song</a:t>
            </a:r>
            <a:r>
              <a:rPr lang="de-DE" dirty="0"/>
              <a:t>, „California Love“,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400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streams</a:t>
            </a:r>
            <a:r>
              <a:rPr lang="de-DE" dirty="0"/>
              <a:t> on </a:t>
            </a:r>
            <a:r>
              <a:rPr lang="de-DE" dirty="0" err="1"/>
              <a:t>Spotify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song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passion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californian</a:t>
            </a:r>
            <a:r>
              <a:rPr lang="de-DE" dirty="0"/>
              <a:t> </a:t>
            </a:r>
            <a:r>
              <a:rPr lang="de-DE" dirty="0" err="1"/>
              <a:t>parties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he </a:t>
            </a:r>
            <a:r>
              <a:rPr lang="de-DE" dirty="0" err="1"/>
              <a:t>talks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„California </a:t>
            </a:r>
            <a:r>
              <a:rPr lang="de-DE" dirty="0" err="1"/>
              <a:t>dreamin</a:t>
            </a:r>
            <a:r>
              <a:rPr lang="de-DE" dirty="0"/>
              <a:t>‘“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he </a:t>
            </a:r>
            <a:r>
              <a:rPr lang="de-DE" dirty="0" err="1"/>
              <a:t>got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jail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album</a:t>
            </a:r>
            <a:r>
              <a:rPr lang="de-DE" dirty="0"/>
              <a:t> was </a:t>
            </a:r>
            <a:r>
              <a:rPr lang="de-DE" dirty="0" err="1"/>
              <a:t>released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weeks</a:t>
            </a:r>
            <a:r>
              <a:rPr lang="de-DE" dirty="0"/>
              <a:t> after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release</a:t>
            </a:r>
            <a:endParaRPr lang="de-DE" dirty="0"/>
          </a:p>
        </p:txBody>
      </p:sp>
      <p:sp>
        <p:nvSpPr>
          <p:cNvPr id="35" name="Fußzeilenplatzhalt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dirty="0"/>
              <a:t>Fußzeile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smtClean="0"/>
              <a:pPr rtl="0"/>
              <a:t>4</a:t>
            </a:fld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09" y="3593086"/>
            <a:ext cx="5804291" cy="326491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28" y="67197"/>
            <a:ext cx="3389363" cy="338936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527" y="5882357"/>
            <a:ext cx="4077269" cy="24768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9C58B7-E521-80BE-2B4F-5BDB82B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2" b="96725" l="661" r="97357">
                        <a14:foregroundMark x1="31498" y1="11335" x2="60132" y2="13602"/>
                        <a14:foregroundMark x1="60132" y1="13602" x2="68943" y2="67003"/>
                        <a14:foregroundMark x1="80132" y1="81241" x2="82382" y2="84104"/>
                        <a14:foregroundMark x1="68943" y1="67003" x2="71126" y2="69781"/>
                        <a14:foregroundMark x1="51793" y1="75731" x2="31498" y2="48615"/>
                        <a14:foregroundMark x1="31498" y1="48615" x2="40969" y2="20655"/>
                        <a14:foregroundMark x1="40969" y1="20655" x2="65859" y2="10327"/>
                        <a14:foregroundMark x1="65859" y1="10327" x2="77313" y2="38035"/>
                        <a14:foregroundMark x1="77313" y1="38035" x2="74504" y2="67171"/>
                        <a14:foregroundMark x1="57048" y1="20151" x2="64978" y2="19144"/>
                        <a14:foregroundMark x1="51322" y1="34005" x2="51982" y2="43073"/>
                        <a14:foregroundMark x1="57709" y1="40302" x2="63436" y2="43073"/>
                        <a14:foregroundMark x1="42511" y1="20403" x2="32379" y2="19395"/>
                        <a14:foregroundMark x1="33700" y1="7809" x2="52423" y2="2015"/>
                        <a14:foregroundMark x1="31718" y1="3275" x2="25991" y2="22670"/>
                        <a14:foregroundMark x1="25330" y1="10076" x2="23789" y2="25693"/>
                        <a14:foregroundMark x1="20705" y1="28715" x2="25551" y2="42065"/>
                        <a14:foregroundMark x1="25110" y1="49874" x2="27753" y2="63224"/>
                        <a14:foregroundMark x1="22907" y1="38791" x2="22907" y2="42569"/>
                        <a14:foregroundMark x1="1681" y1="91678" x2="881" y2="92443"/>
                        <a14:foregroundMark x1="4036" y1="89428" x2="1715" y2="91646"/>
                        <a14:foregroundMark x1="91850" y1="81864" x2="93916" y2="84045"/>
                        <a14:foregroundMark x1="79075" y1="42317" x2="79075" y2="42317"/>
                        <a14:foregroundMark x1="33700" y1="2015" x2="71586" y2="252"/>
                        <a14:backgroundMark x1="23568" y1="71033" x2="67621" y2="93955"/>
                        <a14:backgroundMark x1="67621" y1="93955" x2="80617" y2="89924"/>
                        <a14:backgroundMark x1="83700" y1="74307" x2="90308" y2="99244"/>
                        <a14:backgroundMark x1="82819" y1="72796" x2="68062" y2="87909"/>
                        <a14:backgroundMark x1="80176" y1="71537" x2="60132" y2="88917"/>
                        <a14:backgroundMark x1="69383" y1="79345" x2="53304" y2="95718"/>
                        <a14:backgroundMark x1="57930" y1="89924" x2="18282" y2="90428"/>
                        <a14:backgroundMark x1="50661" y1="86902" x2="10573" y2="83879"/>
                        <a14:backgroundMark x1="41850" y1="90932" x2="6608" y2="86398"/>
                        <a14:backgroundMark x1="19163" y1="90932" x2="64097" y2="96725"/>
                        <a14:backgroundMark x1="64097" y1="96725" x2="80617" y2="93451"/>
                        <a14:backgroundMark x1="88987" y1="84887" x2="95595" y2="99244"/>
                        <a14:backgroundMark x1="92070" y1="88917" x2="93833" y2="99244"/>
                        <a14:backgroundMark x1="98458" y1="87406" x2="3744" y2="95214"/>
                        <a14:backgroundMark x1="3744" y1="95214" x2="7930" y2="67506"/>
                        <a14:backgroundMark x1="22687" y1="72292" x2="29295" y2="87406"/>
                        <a14:backgroundMark x1="17841" y1="67506" x2="22687" y2="81864"/>
                        <a14:backgroundMark x1="19604" y1="66499" x2="20925" y2="82368"/>
                        <a14:backgroundMark x1="15639" y1="70529" x2="11894" y2="86398"/>
                        <a14:backgroundMark x1="8811" y1="81360" x2="1762" y2="86398"/>
                        <a14:backgroundMark x1="27093" y1="69018" x2="47577" y2="84383"/>
                        <a14:backgroundMark x1="69383" y1="73804" x2="77533" y2="67506"/>
                        <a14:backgroundMark x1="54185" y1="79345" x2="37445" y2="79345"/>
                        <a14:backgroundMark x1="73789" y1="82368" x2="77533" y2="88917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3787" y="4633685"/>
            <a:ext cx="1353670" cy="1183716"/>
          </a:xfrm>
          <a:prstGeom prst="rect">
            <a:avLst/>
          </a:prstGeom>
        </p:spPr>
      </p:pic>
      <p:pic>
        <p:nvPicPr>
          <p:cNvPr id="8" name="Sound Effect - Hog Rider">
            <a:hlinkClick r:id="" action="ppaction://media"/>
            <a:extLst>
              <a:ext uri="{FF2B5EF4-FFF2-40B4-BE49-F238E27FC236}">
                <a16:creationId xmlns:a16="http://schemas.microsoft.com/office/drawing/2014/main" id="{1555EC72-DDD0-1124-6B07-CB22EB16B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728" y="61999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424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nhaltsplatzhalt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24" y="1233940"/>
            <a:ext cx="5799646" cy="5624060"/>
          </a:xfrm>
        </p:spPr>
        <p:txBody>
          <a:bodyPr rtlCol="0">
            <a:normAutofit/>
          </a:bodyPr>
          <a:lstStyle/>
          <a:p>
            <a:pPr lvl="0" rtl="0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iconic</a:t>
            </a:r>
            <a:r>
              <a:rPr lang="de-DE" dirty="0"/>
              <a:t> hip </a:t>
            </a:r>
            <a:r>
              <a:rPr lang="de-DE" dirty="0" err="1"/>
              <a:t>hop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90s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N.W.A</a:t>
            </a:r>
          </a:p>
          <a:p>
            <a:pPr lvl="0" rtl="0"/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streamed</a:t>
            </a:r>
            <a:r>
              <a:rPr lang="de-DE" dirty="0"/>
              <a:t> </a:t>
            </a:r>
            <a:r>
              <a:rPr lang="de-DE" dirty="0" err="1"/>
              <a:t>songs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Straight </a:t>
            </a:r>
            <a:r>
              <a:rPr lang="de-DE" dirty="0" err="1"/>
              <a:t>Outta</a:t>
            </a:r>
            <a:r>
              <a:rPr lang="de-DE" dirty="0"/>
              <a:t> Compton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Fuck </a:t>
            </a:r>
            <a:r>
              <a:rPr lang="de-DE" dirty="0" err="1"/>
              <a:t>Tha</a:t>
            </a:r>
            <a:r>
              <a:rPr lang="de-DE" dirty="0"/>
              <a:t> Police</a:t>
            </a:r>
          </a:p>
          <a:p>
            <a:r>
              <a:rPr lang="de-DE" dirty="0"/>
              <a:t>The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song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police</a:t>
            </a:r>
            <a:r>
              <a:rPr lang="de-DE" dirty="0"/>
              <a:t> </a:t>
            </a:r>
            <a:r>
              <a:rPr lang="de-DE" dirty="0" err="1"/>
              <a:t>cruelty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US</a:t>
            </a:r>
            <a:endParaRPr lang="en-DE" dirty="0"/>
          </a:p>
          <a:p>
            <a:r>
              <a:rPr lang="en-DE" dirty="0"/>
              <a:t>The lyrics caused a minor controversy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magazine</a:t>
            </a:r>
            <a:r>
              <a:rPr lang="de-DE" dirty="0"/>
              <a:t> „</a:t>
            </a:r>
            <a:r>
              <a:rPr lang="de-DE" dirty="0" err="1"/>
              <a:t>RollingStone</a:t>
            </a:r>
            <a:r>
              <a:rPr lang="de-DE" dirty="0"/>
              <a:t>“ </a:t>
            </a:r>
            <a:r>
              <a:rPr lang="de-DE" dirty="0" err="1"/>
              <a:t>complimented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en-DE" dirty="0"/>
              <a:t> in 1999:</a:t>
            </a:r>
          </a:p>
          <a:p>
            <a:pPr lvl="1"/>
            <a:r>
              <a:rPr lang="de-DE" dirty="0" err="1"/>
              <a:t>Shinéa</a:t>
            </a:r>
            <a:r>
              <a:rPr lang="de-DE" dirty="0"/>
              <a:t> O’Connor </a:t>
            </a:r>
            <a:r>
              <a:rPr lang="de-DE" dirty="0" err="1"/>
              <a:t>stated</a:t>
            </a:r>
            <a:r>
              <a:rPr lang="en-DE" dirty="0"/>
              <a:t> that he can see how the lyrics might offend some people</a:t>
            </a:r>
          </a:p>
          <a:p>
            <a:pPr lvl="1"/>
            <a:r>
              <a:rPr lang="en-DE" dirty="0"/>
              <a:t>As a private person however, he still isn’t offended by the lyrics</a:t>
            </a:r>
          </a:p>
          <a:p>
            <a:pPr lvl="1"/>
            <a:endParaRPr lang="de-DE" dirty="0"/>
          </a:p>
        </p:txBody>
      </p:sp>
      <p:sp>
        <p:nvSpPr>
          <p:cNvPr id="35" name="Fußzeilenplatzhalt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dirty="0"/>
              <a:t>Fußzeile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smtClean="0"/>
              <a:pPr rtl="0"/>
              <a:t>5</a:t>
            </a:fld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0" y="2840870"/>
            <a:ext cx="6023429" cy="40171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717" y="18374"/>
            <a:ext cx="2836282" cy="2836282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A0D4DE3-3185-E644-EC34-C37686DB3291}"/>
              </a:ext>
            </a:extLst>
          </p:cNvPr>
          <p:cNvGrpSpPr/>
          <p:nvPr/>
        </p:nvGrpSpPr>
        <p:grpSpPr>
          <a:xfrm>
            <a:off x="5763579" y="1993900"/>
            <a:ext cx="3416706" cy="635105"/>
            <a:chOff x="1853635" y="5935610"/>
            <a:chExt cx="4048690" cy="75258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61A51B6-79BD-B2AF-926C-2778BCA2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3635" y="5935610"/>
              <a:ext cx="4048690" cy="752580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4400DD9-A8E8-77C9-C2A4-61BC2230F00C}"/>
                </a:ext>
              </a:extLst>
            </p:cNvPr>
            <p:cNvSpPr/>
            <p:nvPr/>
          </p:nvSpPr>
          <p:spPr>
            <a:xfrm>
              <a:off x="3433426" y="6386884"/>
              <a:ext cx="418854" cy="2456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800" dirty="0"/>
                <a:t>***</a:t>
              </a:r>
              <a:endParaRPr lang="en-US" sz="800" dirty="0"/>
            </a:p>
          </p:txBody>
        </p:sp>
      </p:grpSp>
      <p:pic>
        <p:nvPicPr>
          <p:cNvPr id="5" name="Mario Fall (Waa) - Sound Effect (HD)">
            <a:hlinkClick r:id="" action="ppaction://media"/>
            <a:extLst>
              <a:ext uri="{FF2B5EF4-FFF2-40B4-BE49-F238E27FC236}">
                <a16:creationId xmlns:a16="http://schemas.microsoft.com/office/drawing/2014/main" id="{E3AEDBCE-9C39-0B40-BDF2-BAB40D22F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1284" y="67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1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272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nhaltsplatzhalt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27" y="1170749"/>
            <a:ext cx="5799646" cy="5624060"/>
          </a:xfrm>
        </p:spPr>
        <p:txBody>
          <a:bodyPr rtlCol="0">
            <a:normAutofit/>
          </a:bodyPr>
          <a:lstStyle/>
          <a:p>
            <a:pPr lvl="0" rtl="0"/>
            <a:r>
              <a:rPr lang="de-DE" dirty="0"/>
              <a:t>M</a:t>
            </a:r>
            <a:r>
              <a:rPr lang="en-DE" dirty="0"/>
              <a:t>any hip hop artists from around the world took heavy inspiration from west coast classics, here are some </a:t>
            </a:r>
            <a:r>
              <a:rPr lang="en-DE" dirty="0" err="1"/>
              <a:t>german</a:t>
            </a:r>
            <a:r>
              <a:rPr lang="en-DE" dirty="0"/>
              <a:t> examples:</a:t>
            </a:r>
            <a:endParaRPr lang="de-DE" dirty="0"/>
          </a:p>
        </p:txBody>
      </p:sp>
      <p:sp>
        <p:nvSpPr>
          <p:cNvPr id="35" name="Fußzeilenplatzhalt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dirty="0"/>
              <a:t>Fußzeile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smtClean="0"/>
              <a:pPr rtl="0"/>
              <a:t>6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D2F9-BB5D-8F80-AC8A-9E8399661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975" y="2603198"/>
            <a:ext cx="3943900" cy="2572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4884079-BBD6-3B96-F0D3-60BD1AD6F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828" y="3538342"/>
            <a:ext cx="2457793" cy="2762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AEDC9A-5F8D-1D2E-EEB9-583FEC9BB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614" y="4940280"/>
            <a:ext cx="4134427" cy="2857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5ECCD4A-B172-DA47-7318-58110697CB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2240" y="5495773"/>
            <a:ext cx="2219635" cy="34294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7AADDBA-0C73-EA17-FC9F-D6DBDD46A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813" y="5944878"/>
            <a:ext cx="4496427" cy="2667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AEA95F4-2B6F-698A-0CC1-C92E97237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2621" y="4312289"/>
            <a:ext cx="1829055" cy="28579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D87A76B-3472-12F1-FE87-C0F0734FEF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127" y="2697027"/>
            <a:ext cx="1628165" cy="217088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DEEF39C-9AE9-09B2-1864-438F45BCB1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3765" y="88314"/>
            <a:ext cx="4469179" cy="559345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11F94AC-B325-81EE-AE79-B987ED4A75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9460" y="749164"/>
            <a:ext cx="999339" cy="749504"/>
          </a:xfrm>
          <a:prstGeom prst="rect">
            <a:avLst/>
          </a:prstGeom>
        </p:spPr>
      </p:pic>
      <p:pic>
        <p:nvPicPr>
          <p:cNvPr id="5" name="Baba Booey - Sound Effect (HD)">
            <a:hlinkClick r:id="" action="ppaction://media"/>
            <a:extLst>
              <a:ext uri="{FF2B5EF4-FFF2-40B4-BE49-F238E27FC236}">
                <a16:creationId xmlns:a16="http://schemas.microsoft.com/office/drawing/2014/main" id="{291A74A9-DCA9-1E1D-B8FB-6B1C35070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8327" y="136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5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platzhalt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906676"/>
            <a:ext cx="7342621" cy="810055"/>
          </a:xfrm>
        </p:spPr>
        <p:txBody>
          <a:bodyPr rtlCol="0"/>
          <a:lstStyle/>
          <a:p>
            <a:pPr rtl="0"/>
            <a:r>
              <a:rPr lang="de-DE" sz="4400" b="1" dirty="0">
                <a:solidFill>
                  <a:schemeClr val="accent1"/>
                </a:solidFill>
                <a:latin typeface="+mj-lt"/>
              </a:rPr>
              <a:t>California in Music</a:t>
            </a:r>
          </a:p>
        </p:txBody>
      </p:sp>
      <p:sp>
        <p:nvSpPr>
          <p:cNvPr id="35" name="Fußzeilenplatzhalt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dirty="0"/>
              <a:t>Fußzeile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de-DE" smtClean="0"/>
              <a:pPr rtl="0"/>
              <a:t>7</a:t>
            </a:fld>
            <a:endParaRPr lang="de-DE" dirty="0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D2901605-0891-5B00-8FBB-C3FE40A64271}"/>
              </a:ext>
            </a:extLst>
          </p:cNvPr>
          <p:cNvSpPr txBox="1">
            <a:spLocks/>
          </p:cNvSpPr>
          <p:nvPr/>
        </p:nvSpPr>
        <p:spPr>
          <a:xfrm>
            <a:off x="368925" y="1311705"/>
            <a:ext cx="5727075" cy="504464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r>
              <a:rPr lang="en-US" sz="1400" dirty="0"/>
              <a:t>There are many songs in which California is represented as a perfect State, where you can live your dream life and everything is perfect. </a:t>
            </a:r>
          </a:p>
          <a:p>
            <a:r>
              <a:rPr lang="en-US" sz="1400" b="1" dirty="0"/>
              <a:t>California Gurls -Katy Perry</a:t>
            </a:r>
          </a:p>
          <a:p>
            <a:pPr marL="0" indent="0">
              <a:buNone/>
            </a:pPr>
            <a:r>
              <a:rPr lang="en-US" sz="1400" i="1" dirty="0"/>
              <a:t>“You could travel the world, but nothing comes close to the golden coast”</a:t>
            </a:r>
          </a:p>
          <a:p>
            <a:r>
              <a:rPr lang="en-US" sz="1400" dirty="0"/>
              <a:t>In this song California is associated with party, beach, beautiful scenery and fun. </a:t>
            </a:r>
          </a:p>
        </p:txBody>
      </p:sp>
      <p:pic>
        <p:nvPicPr>
          <p:cNvPr id="1026" name="Picture 2" descr="California Travel Guide | CNN Travel">
            <a:extLst>
              <a:ext uri="{FF2B5EF4-FFF2-40B4-BE49-F238E27FC236}">
                <a16:creationId xmlns:a16="http://schemas.microsoft.com/office/drawing/2014/main" id="{1A83793F-AC5D-4AF0-8539-99F1F2AF2D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074" y="136524"/>
            <a:ext cx="5527326" cy="32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ja California Hotels: Top Angebote | MEIERS WELTREISEN">
            <a:extLst>
              <a:ext uri="{FF2B5EF4-FFF2-40B4-BE49-F238E27FC236}">
                <a16:creationId xmlns:a16="http://schemas.microsoft.com/office/drawing/2014/main" id="{0FBAC5A5-B856-4C47-B8C4-D5BBE5F57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7" y="3429000"/>
            <a:ext cx="4825303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A9A98E5-7CBC-4B9A-9346-0A846DD1BE69}"/>
              </a:ext>
            </a:extLst>
          </p:cNvPr>
          <p:cNvSpPr txBox="1"/>
          <p:nvPr/>
        </p:nvSpPr>
        <p:spPr>
          <a:xfrm>
            <a:off x="5194228" y="3875986"/>
            <a:ext cx="5952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Gone to California – Pink</a:t>
            </a:r>
          </a:p>
          <a:p>
            <a:r>
              <a:rPr lang="en-US" sz="1400" i="1" dirty="0"/>
              <a:t> “I'm </a:t>
            </a:r>
            <a:r>
              <a:rPr lang="en-US" sz="1400" i="1" dirty="0" err="1"/>
              <a:t>goin</a:t>
            </a:r>
            <a:r>
              <a:rPr lang="en-US" sz="1400" i="1" dirty="0"/>
              <a:t>' to California</a:t>
            </a:r>
            <a:br>
              <a:rPr lang="en-US" sz="1400" i="1" dirty="0"/>
            </a:br>
            <a:r>
              <a:rPr lang="en-US" sz="1400" i="1" dirty="0"/>
              <a:t>  To find my pot of gold” </a:t>
            </a:r>
            <a:r>
              <a:rPr lang="en-DE" sz="1400" i="1" dirty="0"/>
              <a:t> </a:t>
            </a:r>
            <a:r>
              <a:rPr lang="en-DE" sz="1400" dirty="0"/>
              <a:t>-Bobby Slayton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California is represented as a place where you can reach wealth and richness easily</a:t>
            </a:r>
          </a:p>
          <a:p>
            <a:endParaRPr lang="en-US" sz="1400" i="1" dirty="0"/>
          </a:p>
          <a:p>
            <a:endParaRPr lang="en-US" sz="1400" i="1" dirty="0"/>
          </a:p>
          <a:p>
            <a:endParaRPr lang="en-US" sz="1400" i="1" dirty="0"/>
          </a:p>
          <a:p>
            <a:endParaRPr lang="en-GB" sz="1400" i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CD24582-CC62-FE89-E882-E59211ED2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57710">
            <a:off x="879847" y="3579646"/>
            <a:ext cx="502132" cy="592680"/>
          </a:xfrm>
          <a:prstGeom prst="rect">
            <a:avLst/>
          </a:prstGeom>
        </p:spPr>
      </p:pic>
      <p:pic>
        <p:nvPicPr>
          <p:cNvPr id="3" name="impreveal-loud">
            <a:hlinkClick r:id="" action="ppaction://media"/>
            <a:extLst>
              <a:ext uri="{FF2B5EF4-FFF2-40B4-BE49-F238E27FC236}">
                <a16:creationId xmlns:a16="http://schemas.microsoft.com/office/drawing/2014/main" id="{2FF405B0-CF74-AED3-00ED-825DF599C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51637" y="61937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3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3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BFB7F88-6D55-498F-A894-793639D29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545" y="2827866"/>
            <a:ext cx="5486453" cy="4030133"/>
          </a:xfrm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D04161-19D4-401D-A1DB-017DA3D0C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56" y="1704339"/>
            <a:ext cx="6307389" cy="3718561"/>
          </a:xfrm>
        </p:spPr>
        <p:txBody>
          <a:bodyPr>
            <a:normAutofit/>
          </a:bodyPr>
          <a:lstStyle/>
          <a:p>
            <a:r>
              <a:rPr lang="en-US" sz="1400" b="1" dirty="0"/>
              <a:t>Californication- red hot chili peppers </a:t>
            </a:r>
          </a:p>
          <a:p>
            <a:r>
              <a:rPr lang="en-US" sz="1400" i="1" dirty="0"/>
              <a:t>“Pay your surgeon well to pay the spell of aging” </a:t>
            </a:r>
            <a:r>
              <a:rPr lang="en-US" sz="1400" dirty="0"/>
              <a:t>(Ironical) </a:t>
            </a:r>
          </a:p>
          <a:p>
            <a:r>
              <a:rPr lang="en-US" sz="1400" dirty="0"/>
              <a:t>The song is about everything that is wrong with Hollywood. </a:t>
            </a:r>
          </a:p>
          <a:p>
            <a:r>
              <a:rPr lang="en-US" sz="1400" dirty="0"/>
              <a:t>Everything is fake, everyone is made by plastic surgery. Hollywood is changing the ideals of people. </a:t>
            </a:r>
          </a:p>
          <a:p>
            <a:r>
              <a:rPr lang="en-US" sz="1400" b="1" dirty="0"/>
              <a:t>Hotel California- eagles</a:t>
            </a:r>
          </a:p>
          <a:p>
            <a:r>
              <a:rPr lang="en-US" sz="1400" dirty="0"/>
              <a:t> In the song “Hotel California” The eagles are critical about the wealth and abundance, in which people in America and particularly in California live. </a:t>
            </a:r>
          </a:p>
          <a:p>
            <a:r>
              <a:rPr lang="en-US" sz="1400" i="1" dirty="0"/>
              <a:t>“She got the Mercedes Benz” </a:t>
            </a:r>
          </a:p>
          <a:p>
            <a:r>
              <a:rPr lang="en-US" sz="1400" i="1" dirty="0"/>
              <a:t>“The pink champagne on ice”</a:t>
            </a:r>
          </a:p>
          <a:p>
            <a:pPr marL="0" indent="0">
              <a:buNone/>
            </a:pPr>
            <a:r>
              <a:rPr lang="en-US" sz="1400" dirty="0"/>
              <a:t>        (Criticism about wealth)</a:t>
            </a:r>
            <a:endParaRPr lang="en-GB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2E565A-3CD0-46D7-BF26-3A569ECF9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75" y="648430"/>
            <a:ext cx="6292755" cy="1055909"/>
          </a:xfrm>
        </p:spPr>
        <p:txBody>
          <a:bodyPr>
            <a:normAutofit fontScale="90000"/>
          </a:bodyPr>
          <a:lstStyle/>
          <a:p>
            <a:r>
              <a:rPr lang="en-GB" dirty="0"/>
              <a:t>Critical songs about California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A6D72D-A704-4AAD-9746-3A717D893F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A12231-58CA-4FB1-A9F6-0F8C37AF56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8699F50C-BE38-4BD0-BA84-9B090E1F2B9B}" type="slidenum">
              <a:rPr lang="de-DE" noProof="0" smtClean="0"/>
              <a:t>8</a:t>
            </a:fld>
            <a:endParaRPr lang="de-DE" noProof="0" dirty="0"/>
          </a:p>
        </p:txBody>
      </p:sp>
      <p:pic>
        <p:nvPicPr>
          <p:cNvPr id="2050" name="Picture 2" descr="POVERTY JUST A FEW STEPS AWAY FROM LUXURY LIVING – Travel Buddies">
            <a:extLst>
              <a:ext uri="{FF2B5EF4-FFF2-40B4-BE49-F238E27FC236}">
                <a16:creationId xmlns:a16="http://schemas.microsoft.com/office/drawing/2014/main" id="{3976FC45-4DC4-47C5-BAF9-45402B029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16" y="3812621"/>
            <a:ext cx="5036582" cy="254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llyboob statt Hollywood: Was war da in Los Angeles los? | GQ Germany">
            <a:extLst>
              <a:ext uri="{FF2B5EF4-FFF2-40B4-BE49-F238E27FC236}">
                <a16:creationId xmlns:a16="http://schemas.microsoft.com/office/drawing/2014/main" id="{E28448FD-8423-49FD-B99C-53047936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16" y="493491"/>
            <a:ext cx="5070309" cy="283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Fail Sound Effect">
            <a:hlinkClick r:id="" action="ppaction://media"/>
            <a:extLst>
              <a:ext uri="{FF2B5EF4-FFF2-40B4-BE49-F238E27FC236}">
                <a16:creationId xmlns:a16="http://schemas.microsoft.com/office/drawing/2014/main" id="{31A8DAC5-5056-771E-2457-F8FEF988A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9270" y="58692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chseck 9" descr="Einfarbiges dunkles Sechseck in der Bildmitte als Akz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DE" dirty="0"/>
              <a:t>Californian representation: Movies</a:t>
            </a:r>
            <a:endParaRPr lang="de-DE" b="0" dirty="0">
              <a:latin typeface="Calibri Light" panose="020F03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0CC950-1226-BFC4-8BA6-C2405D1AB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188" y1="17940" x2="47188" y2="20426"/>
                        <a14:foregroundMark x1="47188" y1="20426" x2="55188" y2="49734"/>
                        <a14:foregroundMark x1="55188" y1="49734" x2="54688" y2="81824"/>
                        <a14:foregroundMark x1="54688" y1="81824" x2="37250" y2="65246"/>
                        <a14:foregroundMark x1="37250" y1="65246" x2="37563" y2="64417"/>
                        <a14:foregroundMark x1="17688" y1="57194" x2="26125" y2="64417"/>
                        <a14:foregroundMark x1="15063" y1="38129" x2="27688" y2="57667"/>
                        <a14:foregroundMark x1="27688" y1="57667" x2="62250" y2="61397"/>
                        <a14:foregroundMark x1="62250" y1="61397" x2="69625" y2="560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6115" y="2362469"/>
            <a:ext cx="2020660" cy="21330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CA618C-9DC6-78AB-F92C-15A9FE890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190" y="455365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85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Design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89_TF00951641.potx" id="{11057525-901F-4F80-BB0F-D0AC5961D089}" vid="{CA6B83B1-7A0D-45CA-ABC2-321A1564D01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4D15D6-87BC-477C-8E91-9F90829C2FC8}">
  <ds:schemaRefs>
    <ds:schemaRef ds:uri="6dc4bcd6-49db-4c07-9060-8acfc67cef9f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schemas.microsoft.com/sharepoint/v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Helle Präsentation mit Sechseck</Template>
  <TotalTime>0</TotalTime>
  <Words>1141</Words>
  <Application>Microsoft Office PowerPoint</Application>
  <PresentationFormat>Breitbild</PresentationFormat>
  <Paragraphs>167</Paragraphs>
  <Slides>21</Slides>
  <Notes>17</Notes>
  <HiddenSlides>0</HiddenSlides>
  <MMClips>12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Gill Sans SemiBold</vt:lpstr>
      <vt:lpstr>Times New Roman</vt:lpstr>
      <vt:lpstr>Whitney</vt:lpstr>
      <vt:lpstr>Office-Design</vt:lpstr>
      <vt:lpstr>California</vt:lpstr>
      <vt:lpstr>Content</vt:lpstr>
      <vt:lpstr>Californian representation: Songs</vt:lpstr>
      <vt:lpstr>PowerPoint-Präsentation</vt:lpstr>
      <vt:lpstr>PowerPoint-Präsentation</vt:lpstr>
      <vt:lpstr>PowerPoint-Präsentation</vt:lpstr>
      <vt:lpstr>PowerPoint-Präsentation</vt:lpstr>
      <vt:lpstr>Critical songs about California</vt:lpstr>
      <vt:lpstr>Californian representation: Movies</vt:lpstr>
      <vt:lpstr>PowerPoint-Präsentation</vt:lpstr>
      <vt:lpstr>California in Movies </vt:lpstr>
      <vt:lpstr>California's success </vt:lpstr>
      <vt:lpstr>California: A “golden state”?</vt:lpstr>
      <vt:lpstr>California: A “golden state“?</vt:lpstr>
      <vt:lpstr>Mexican Border</vt:lpstr>
      <vt:lpstr>History of California </vt:lpstr>
      <vt:lpstr>History of California</vt:lpstr>
      <vt:lpstr>Silicon Valley</vt:lpstr>
      <vt:lpstr>PowerPoint-Präsentation</vt:lpstr>
      <vt:lpstr>Quellen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2022-06-09T09:36:37Z</dcterms:created>
  <dcterms:modified xsi:type="dcterms:W3CDTF">2022-06-22T16:13:59Z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